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60" r:id="rId2"/>
    <p:sldId id="277" r:id="rId3"/>
    <p:sldId id="290" r:id="rId4"/>
    <p:sldId id="281" r:id="rId5"/>
    <p:sldId id="291"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99FF"/>
    <a:srgbClr val="99FF66"/>
    <a:srgbClr val="00FF00"/>
    <a:srgbClr val="CCCCFF"/>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3186" autoAdjust="0"/>
  </p:normalViewPr>
  <p:slideViewPr>
    <p:cSldViewPr snapToGrid="0">
      <p:cViewPr>
        <p:scale>
          <a:sx n="70" d="100"/>
          <a:sy n="70" d="100"/>
        </p:scale>
        <p:origin x="73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CA6EBC-69A2-4F1C-A84C-F5BD165131BD}" type="datetimeFigureOut">
              <a:rPr lang="en-GB" smtClean="0"/>
              <a:t>07/06/2021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433C45-02C3-4FA8-B430-7BB90E545B70}" type="slidenum">
              <a:rPr lang="en-GB" smtClean="0"/>
              <a:t>‹#›</a:t>
            </a:fld>
            <a:endParaRPr lang="en-GB"/>
          </a:p>
        </p:txBody>
      </p:sp>
    </p:spTree>
    <p:extLst>
      <p:ext uri="{BB962C8B-B14F-4D97-AF65-F5344CB8AC3E}">
        <p14:creationId xmlns:p14="http://schemas.microsoft.com/office/powerpoint/2010/main" val="7339232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thenounproject.com/cedricvillain"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s://thenounproject.com/hunotika" TargetMode="External"/><Relationship Id="rId5" Type="http://schemas.openxmlformats.org/officeDocument/2006/relationships/hyperlink" Target="https://thenounproject.com/grega.cresnar" TargetMode="External"/><Relationship Id="rId4" Type="http://schemas.openxmlformats.org/officeDocument/2006/relationships/hyperlink" Target="https://thenounproject.com/Luis"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thenounproject.com/dominikminet" TargetMode="External"/><Relationship Id="rId2" Type="http://schemas.openxmlformats.org/officeDocument/2006/relationships/slide" Target="../slides/slide5.xml"/><Relationship Id="rId1" Type="http://schemas.openxmlformats.org/officeDocument/2006/relationships/notesMaster" Target="../notesMasters/notesMaster1.xml"/><Relationship Id="rId5" Type="http://schemas.openxmlformats.org/officeDocument/2006/relationships/hyperlink" Target="https://thenounproject.com/konradmichalik" TargetMode="External"/><Relationship Id="rId4" Type="http://schemas.openxmlformats.org/officeDocument/2006/relationships/hyperlink" Target="https://thenounproject.com/samuelqgreen"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891096E-6F2A-403D-9AF4-8C078F0D8A83}" type="slidenum">
              <a:rPr lang="en-GB" smtClean="0"/>
              <a:t>3</a:t>
            </a:fld>
            <a:endParaRPr lang="en-GB"/>
          </a:p>
        </p:txBody>
      </p:sp>
    </p:spTree>
    <p:extLst>
      <p:ext uri="{BB962C8B-B14F-4D97-AF65-F5344CB8AC3E}">
        <p14:creationId xmlns:p14="http://schemas.microsoft.com/office/powerpoint/2010/main" val="3248720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Big bang icon - </a:t>
            </a:r>
            <a:r>
              <a:rPr lang="en-GB" sz="1200" b="0" i="0" kern="1200" dirty="0">
                <a:solidFill>
                  <a:schemeClr val="tx1"/>
                </a:solidFill>
                <a:effectLst/>
                <a:latin typeface="+mn-lt"/>
                <a:ea typeface="+mn-ea"/>
                <a:cs typeface="+mn-cs"/>
              </a:rPr>
              <a:t>By </a:t>
            </a:r>
            <a:r>
              <a:rPr lang="en-GB" sz="1200" b="0" i="0" u="none" strike="noStrike" kern="1200" dirty="0">
                <a:solidFill>
                  <a:schemeClr val="tx1"/>
                </a:solidFill>
                <a:effectLst/>
                <a:latin typeface="+mn-lt"/>
                <a:ea typeface="+mn-ea"/>
                <a:cs typeface="+mn-cs"/>
                <a:hlinkClick r:id="rId3"/>
              </a:rPr>
              <a:t>Cédric Villain</a:t>
            </a:r>
            <a:r>
              <a:rPr lang="en-GB" sz="1200" b="0" i="0" kern="1200" dirty="0">
                <a:solidFill>
                  <a:schemeClr val="tx1"/>
                </a:solidFill>
                <a:effectLst/>
                <a:latin typeface="+mn-lt"/>
                <a:ea typeface="+mn-ea"/>
                <a:cs typeface="+mn-cs"/>
              </a:rPr>
              <a:t>, FR @ https://thenounproject.com/term/big-bang/58857/</a:t>
            </a:r>
          </a:p>
          <a:p>
            <a:r>
              <a:rPr lang="en-GB" sz="1200" b="0" i="0" kern="1200" dirty="0">
                <a:solidFill>
                  <a:schemeClr val="tx1"/>
                </a:solidFill>
                <a:effectLst/>
                <a:latin typeface="+mn-lt"/>
                <a:ea typeface="+mn-ea"/>
                <a:cs typeface="+mn-cs"/>
              </a:rPr>
              <a:t>Pilot icon - By </a:t>
            </a:r>
            <a:r>
              <a:rPr lang="en-GB" sz="1200" b="0" i="0" u="none" strike="noStrike" kern="1200" dirty="0">
                <a:solidFill>
                  <a:schemeClr val="tx1"/>
                </a:solidFill>
                <a:effectLst/>
                <a:latin typeface="+mn-lt"/>
                <a:ea typeface="+mn-ea"/>
                <a:cs typeface="+mn-cs"/>
                <a:hlinkClick r:id="rId4"/>
              </a:rPr>
              <a:t>Luis Prado</a:t>
            </a:r>
            <a:r>
              <a:rPr lang="en-GB" sz="1200" b="0" i="0" kern="1200" dirty="0">
                <a:solidFill>
                  <a:schemeClr val="tx1"/>
                </a:solidFill>
                <a:effectLst/>
                <a:latin typeface="+mn-lt"/>
                <a:ea typeface="+mn-ea"/>
                <a:cs typeface="+mn-cs"/>
              </a:rPr>
              <a:t>, US  @ https://thenounproject.com/term/pilot/2716593/</a:t>
            </a:r>
          </a:p>
          <a:p>
            <a:r>
              <a:rPr lang="en-GB" sz="1200" b="0" i="0" kern="1200" dirty="0">
                <a:solidFill>
                  <a:schemeClr val="tx1"/>
                </a:solidFill>
                <a:effectLst/>
                <a:latin typeface="+mn-lt"/>
                <a:ea typeface="+mn-ea"/>
                <a:cs typeface="+mn-cs"/>
              </a:rPr>
              <a:t>Parallel icon - By </a:t>
            </a:r>
            <a:r>
              <a:rPr lang="en-GB" sz="1200" b="0" i="0" u="none" strike="noStrike" kern="1200" dirty="0">
                <a:solidFill>
                  <a:schemeClr val="tx1"/>
                </a:solidFill>
                <a:effectLst/>
                <a:latin typeface="+mn-lt"/>
                <a:ea typeface="+mn-ea"/>
                <a:cs typeface="+mn-cs"/>
                <a:hlinkClick r:id="rId5"/>
              </a:rPr>
              <a:t>Gregor </a:t>
            </a:r>
            <a:r>
              <a:rPr lang="en-GB" sz="1200" b="0" i="0" u="none" strike="noStrike" kern="1200" dirty="0" err="1">
                <a:solidFill>
                  <a:schemeClr val="tx1"/>
                </a:solidFill>
                <a:effectLst/>
                <a:latin typeface="+mn-lt"/>
                <a:ea typeface="+mn-ea"/>
                <a:cs typeface="+mn-cs"/>
                <a:hlinkClick r:id="rId5"/>
              </a:rPr>
              <a:t>Cresnar</a:t>
            </a:r>
            <a:r>
              <a:rPr lang="en-GB" sz="1200" b="0" i="0" kern="1200" dirty="0">
                <a:solidFill>
                  <a:schemeClr val="tx1"/>
                </a:solidFill>
                <a:effectLst/>
                <a:latin typeface="+mn-lt"/>
                <a:ea typeface="+mn-ea"/>
                <a:cs typeface="+mn-cs"/>
              </a:rPr>
              <a:t>  @ https://thenounproject.com/term/parallel/3556567/</a:t>
            </a:r>
          </a:p>
          <a:p>
            <a:r>
              <a:rPr lang="en-GB" sz="1200" b="0" i="0" kern="1200" dirty="0">
                <a:solidFill>
                  <a:schemeClr val="tx1"/>
                </a:solidFill>
                <a:effectLst/>
                <a:latin typeface="+mn-lt"/>
                <a:ea typeface="+mn-ea"/>
                <a:cs typeface="+mn-cs"/>
              </a:rPr>
              <a:t>Phased icon - By </a:t>
            </a:r>
            <a:r>
              <a:rPr lang="en-GB" sz="1200" b="0" i="0" u="none" strike="noStrike" kern="1200" dirty="0" err="1">
                <a:solidFill>
                  <a:schemeClr val="tx1"/>
                </a:solidFill>
                <a:effectLst/>
                <a:latin typeface="+mn-lt"/>
                <a:ea typeface="+mn-ea"/>
                <a:cs typeface="+mn-cs"/>
                <a:hlinkClick r:id="rId6"/>
              </a:rPr>
              <a:t>hunotika</a:t>
            </a:r>
            <a:r>
              <a:rPr lang="en-GB" sz="1200" b="0" i="0" kern="1200" dirty="0">
                <a:solidFill>
                  <a:schemeClr val="tx1"/>
                </a:solidFill>
                <a:effectLst/>
                <a:latin typeface="+mn-lt"/>
                <a:ea typeface="+mn-ea"/>
                <a:cs typeface="+mn-cs"/>
              </a:rPr>
              <a:t>  @ https://thenounproject.com/term/phase/42755/</a:t>
            </a:r>
          </a:p>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88433C45-02C3-4FA8-B430-7BB90E545B70}" type="slidenum">
              <a:rPr lang="en-GB" smtClean="0"/>
              <a:t>4</a:t>
            </a:fld>
            <a:endParaRPr lang="en-GB"/>
          </a:p>
        </p:txBody>
      </p:sp>
    </p:spTree>
    <p:extLst>
      <p:ext uri="{BB962C8B-B14F-4D97-AF65-F5344CB8AC3E}">
        <p14:creationId xmlns:p14="http://schemas.microsoft.com/office/powerpoint/2010/main" val="3020637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Paper icon - By </a:t>
            </a:r>
            <a:r>
              <a:rPr lang="en-GB" sz="1200" b="0" i="0" u="none" strike="noStrike" kern="1200" dirty="0">
                <a:solidFill>
                  <a:schemeClr val="tx1"/>
                </a:solidFill>
                <a:effectLst/>
                <a:latin typeface="+mn-lt"/>
                <a:ea typeface="+mn-ea"/>
                <a:cs typeface="+mn-cs"/>
                <a:hlinkClick r:id="rId3"/>
              </a:rPr>
              <a:t>Dominik </a:t>
            </a:r>
            <a:r>
              <a:rPr lang="en-GB" sz="1200" b="0" i="0" u="none" strike="noStrike" kern="1200" dirty="0" err="1">
                <a:solidFill>
                  <a:schemeClr val="tx1"/>
                </a:solidFill>
                <a:effectLst/>
                <a:latin typeface="+mn-lt"/>
                <a:ea typeface="+mn-ea"/>
                <a:cs typeface="+mn-cs"/>
                <a:hlinkClick r:id="rId3"/>
              </a:rPr>
              <a:t>Minet</a:t>
            </a:r>
            <a:r>
              <a:rPr lang="en-GB" sz="1200" b="0" i="0" kern="1200" dirty="0">
                <a:solidFill>
                  <a:schemeClr val="tx1"/>
                </a:solidFill>
                <a:effectLst/>
                <a:latin typeface="+mn-lt"/>
                <a:ea typeface="+mn-ea"/>
                <a:cs typeface="+mn-cs"/>
              </a:rPr>
              <a:t>, DE  @ https://thenounproject.com/term/pen-and-paper/372615/</a:t>
            </a:r>
          </a:p>
          <a:p>
            <a:r>
              <a:rPr lang="en-GB" dirty="0"/>
              <a:t>Monitor icon - </a:t>
            </a:r>
            <a:r>
              <a:rPr lang="en-GB" sz="1200" b="0" i="0" kern="1200" dirty="0">
                <a:solidFill>
                  <a:schemeClr val="tx1"/>
                </a:solidFill>
                <a:effectLst/>
                <a:latin typeface="+mn-lt"/>
                <a:ea typeface="+mn-ea"/>
                <a:cs typeface="+mn-cs"/>
              </a:rPr>
              <a:t>By </a:t>
            </a:r>
            <a:r>
              <a:rPr lang="en-GB" sz="1200" b="0" i="0" u="none" strike="noStrike" kern="1200" dirty="0">
                <a:solidFill>
                  <a:schemeClr val="tx1"/>
                </a:solidFill>
                <a:effectLst/>
                <a:latin typeface="+mn-lt"/>
                <a:ea typeface="+mn-ea"/>
                <a:cs typeface="+mn-cs"/>
                <a:hlinkClick r:id="rId4"/>
              </a:rPr>
              <a:t>Samuel Q. Green</a:t>
            </a:r>
            <a:r>
              <a:rPr lang="en-GB" sz="1200" b="0" i="0" kern="1200" dirty="0">
                <a:solidFill>
                  <a:schemeClr val="tx1"/>
                </a:solidFill>
                <a:effectLst/>
                <a:latin typeface="+mn-lt"/>
                <a:ea typeface="+mn-ea"/>
                <a:cs typeface="+mn-cs"/>
              </a:rPr>
              <a:t>, US  @ https://thenounproject.com/term/monitor/4085/</a:t>
            </a:r>
          </a:p>
          <a:p>
            <a:r>
              <a:rPr lang="en-GB" dirty="0"/>
              <a:t>Coding icon - </a:t>
            </a:r>
            <a:r>
              <a:rPr lang="en-GB" sz="1200" b="0" i="0" kern="1200" dirty="0">
                <a:solidFill>
                  <a:schemeClr val="tx1"/>
                </a:solidFill>
                <a:effectLst/>
                <a:latin typeface="+mn-lt"/>
                <a:ea typeface="+mn-ea"/>
                <a:cs typeface="+mn-cs"/>
              </a:rPr>
              <a:t>By </a:t>
            </a:r>
            <a:r>
              <a:rPr lang="en-GB" sz="1200" b="0" i="0" u="none" strike="noStrike" kern="1200" dirty="0">
                <a:solidFill>
                  <a:schemeClr val="tx1"/>
                </a:solidFill>
                <a:effectLst/>
                <a:latin typeface="+mn-lt"/>
                <a:ea typeface="+mn-ea"/>
                <a:cs typeface="+mn-cs"/>
                <a:hlinkClick r:id="rId5"/>
              </a:rPr>
              <a:t>Konrad </a:t>
            </a:r>
            <a:r>
              <a:rPr lang="en-GB" sz="1200" b="0" i="0" u="none" strike="noStrike" kern="1200" dirty="0" err="1">
                <a:solidFill>
                  <a:schemeClr val="tx1"/>
                </a:solidFill>
                <a:effectLst/>
                <a:latin typeface="+mn-lt"/>
                <a:ea typeface="+mn-ea"/>
                <a:cs typeface="+mn-cs"/>
                <a:hlinkClick r:id="rId5"/>
              </a:rPr>
              <a:t>Michalik</a:t>
            </a:r>
            <a:r>
              <a:rPr lang="en-GB" sz="1200" b="0" i="0" kern="1200" dirty="0">
                <a:solidFill>
                  <a:schemeClr val="tx1"/>
                </a:solidFill>
                <a:effectLst/>
                <a:latin typeface="+mn-lt"/>
                <a:ea typeface="+mn-ea"/>
                <a:cs typeface="+mn-cs"/>
              </a:rPr>
              <a:t>, DE  @ https://thenounproject.com/term/coding/62495/</a:t>
            </a:r>
            <a:endParaRPr lang="en-GB" dirty="0"/>
          </a:p>
        </p:txBody>
      </p:sp>
      <p:sp>
        <p:nvSpPr>
          <p:cNvPr id="4" name="Slide Number Placeholder 3"/>
          <p:cNvSpPr>
            <a:spLocks noGrp="1"/>
          </p:cNvSpPr>
          <p:nvPr>
            <p:ph type="sldNum" sz="quarter" idx="5"/>
          </p:nvPr>
        </p:nvSpPr>
        <p:spPr/>
        <p:txBody>
          <a:bodyPr/>
          <a:lstStyle/>
          <a:p>
            <a:fld id="{88433C45-02C3-4FA8-B430-7BB90E545B70}" type="slidenum">
              <a:rPr lang="en-GB" smtClean="0"/>
              <a:t>5</a:t>
            </a:fld>
            <a:endParaRPr lang="en-GB"/>
          </a:p>
        </p:txBody>
      </p:sp>
    </p:spTree>
    <p:extLst>
      <p:ext uri="{BB962C8B-B14F-4D97-AF65-F5344CB8AC3E}">
        <p14:creationId xmlns:p14="http://schemas.microsoft.com/office/powerpoint/2010/main" val="21106424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550E0F-D8CD-43CE-89F5-D709F23E40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B9D55DC-9567-4807-A082-A2BDC0BEAA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AC9E17E-D7AA-4A77-9494-6586A12C1B93}"/>
              </a:ext>
            </a:extLst>
          </p:cNvPr>
          <p:cNvSpPr>
            <a:spLocks noGrp="1"/>
          </p:cNvSpPr>
          <p:nvPr>
            <p:ph type="dt" sz="half" idx="10"/>
          </p:nvPr>
        </p:nvSpPr>
        <p:spPr/>
        <p:txBody>
          <a:bodyPr/>
          <a:lstStyle/>
          <a:p>
            <a:fld id="{9EA142AA-0D60-45A3-8FEF-903D94CD79BC}" type="datetimeFigureOut">
              <a:rPr lang="en-GB" smtClean="0"/>
              <a:t>07/06/2021</a:t>
            </a:fld>
            <a:endParaRPr lang="en-GB"/>
          </a:p>
        </p:txBody>
      </p:sp>
      <p:sp>
        <p:nvSpPr>
          <p:cNvPr id="5" name="Footer Placeholder 4">
            <a:extLst>
              <a:ext uri="{FF2B5EF4-FFF2-40B4-BE49-F238E27FC236}">
                <a16:creationId xmlns:a16="http://schemas.microsoft.com/office/drawing/2014/main" id="{274EDB06-6431-46FA-8B7F-83E13041E2B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B7ECBC6-9314-46FC-9A42-7BFF000478C5}"/>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825429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B761A-0B6D-4F04-9E2F-D1775A99D45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2F71903-2DA6-493B-A118-568C2AE8BC6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854BC0D-7470-4EC0-95DE-84DA02728D42}"/>
              </a:ext>
            </a:extLst>
          </p:cNvPr>
          <p:cNvSpPr>
            <a:spLocks noGrp="1"/>
          </p:cNvSpPr>
          <p:nvPr>
            <p:ph type="dt" sz="half" idx="10"/>
          </p:nvPr>
        </p:nvSpPr>
        <p:spPr/>
        <p:txBody>
          <a:bodyPr/>
          <a:lstStyle/>
          <a:p>
            <a:fld id="{9EA142AA-0D60-45A3-8FEF-903D94CD79BC}" type="datetimeFigureOut">
              <a:rPr lang="en-GB" smtClean="0"/>
              <a:t>07/06/2021</a:t>
            </a:fld>
            <a:endParaRPr lang="en-GB"/>
          </a:p>
        </p:txBody>
      </p:sp>
      <p:sp>
        <p:nvSpPr>
          <p:cNvPr id="5" name="Footer Placeholder 4">
            <a:extLst>
              <a:ext uri="{FF2B5EF4-FFF2-40B4-BE49-F238E27FC236}">
                <a16:creationId xmlns:a16="http://schemas.microsoft.com/office/drawing/2014/main" id="{337296C7-7026-49A5-ADD7-D829867E038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3F34E1-D450-4333-9D28-88028584AFAE}"/>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4033499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CF6411D-D5AA-4F23-8150-5D82D71A98A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FE89DFA-5BE5-4D68-A425-59AF337A49F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1C9AA52-9694-4696-B573-7B1C06549510}"/>
              </a:ext>
            </a:extLst>
          </p:cNvPr>
          <p:cNvSpPr>
            <a:spLocks noGrp="1"/>
          </p:cNvSpPr>
          <p:nvPr>
            <p:ph type="dt" sz="half" idx="10"/>
          </p:nvPr>
        </p:nvSpPr>
        <p:spPr/>
        <p:txBody>
          <a:bodyPr/>
          <a:lstStyle/>
          <a:p>
            <a:fld id="{9EA142AA-0D60-45A3-8FEF-903D94CD79BC}" type="datetimeFigureOut">
              <a:rPr lang="en-GB" smtClean="0"/>
              <a:t>07/06/2021</a:t>
            </a:fld>
            <a:endParaRPr lang="en-GB"/>
          </a:p>
        </p:txBody>
      </p:sp>
      <p:sp>
        <p:nvSpPr>
          <p:cNvPr id="5" name="Footer Placeholder 4">
            <a:extLst>
              <a:ext uri="{FF2B5EF4-FFF2-40B4-BE49-F238E27FC236}">
                <a16:creationId xmlns:a16="http://schemas.microsoft.com/office/drawing/2014/main" id="{1045242F-BDB8-49B6-AC8C-34453D1E93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42CFD8C-26AD-45AC-A282-3D490C7BF51A}"/>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2451847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74FA3-B3E5-4E2B-894B-E4EF37900FA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B7453E8-A35C-4883-A603-74B17D273C0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E96212D-D9AF-41DF-B1A1-2A3BD4191BBC}"/>
              </a:ext>
            </a:extLst>
          </p:cNvPr>
          <p:cNvSpPr>
            <a:spLocks noGrp="1"/>
          </p:cNvSpPr>
          <p:nvPr>
            <p:ph type="dt" sz="half" idx="10"/>
          </p:nvPr>
        </p:nvSpPr>
        <p:spPr/>
        <p:txBody>
          <a:bodyPr/>
          <a:lstStyle/>
          <a:p>
            <a:fld id="{9EA142AA-0D60-45A3-8FEF-903D94CD79BC}" type="datetimeFigureOut">
              <a:rPr lang="en-GB" smtClean="0"/>
              <a:t>07/06/2021</a:t>
            </a:fld>
            <a:endParaRPr lang="en-GB"/>
          </a:p>
        </p:txBody>
      </p:sp>
      <p:sp>
        <p:nvSpPr>
          <p:cNvPr id="5" name="Footer Placeholder 4">
            <a:extLst>
              <a:ext uri="{FF2B5EF4-FFF2-40B4-BE49-F238E27FC236}">
                <a16:creationId xmlns:a16="http://schemas.microsoft.com/office/drawing/2014/main" id="{C0976530-A857-4947-A485-F29F44F59F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592129-340A-4458-903F-A1F224E52144}"/>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721773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DFC7D-C8F9-49DA-947D-EEAA9A8756E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34C24E3-8569-49D4-8A18-C6B4B9E078F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591736F-FEFE-4833-A5CC-6D68AA57CE17}"/>
              </a:ext>
            </a:extLst>
          </p:cNvPr>
          <p:cNvSpPr>
            <a:spLocks noGrp="1"/>
          </p:cNvSpPr>
          <p:nvPr>
            <p:ph type="dt" sz="half" idx="10"/>
          </p:nvPr>
        </p:nvSpPr>
        <p:spPr/>
        <p:txBody>
          <a:bodyPr/>
          <a:lstStyle/>
          <a:p>
            <a:fld id="{9EA142AA-0D60-45A3-8FEF-903D94CD79BC}" type="datetimeFigureOut">
              <a:rPr lang="en-GB" smtClean="0"/>
              <a:t>07/06/2021</a:t>
            </a:fld>
            <a:endParaRPr lang="en-GB"/>
          </a:p>
        </p:txBody>
      </p:sp>
      <p:sp>
        <p:nvSpPr>
          <p:cNvPr id="5" name="Footer Placeholder 4">
            <a:extLst>
              <a:ext uri="{FF2B5EF4-FFF2-40B4-BE49-F238E27FC236}">
                <a16:creationId xmlns:a16="http://schemas.microsoft.com/office/drawing/2014/main" id="{F55577D4-ADEA-4F4E-AEC9-D6519F6B099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43CAA6-C1C9-48CB-BB1C-97260A57684A}"/>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623493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F185B-1860-441C-BCF8-C8D813854AE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9198D2C-6E55-4869-8D08-527EFC5ADF3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D0F0A62-F9FE-462C-84D9-85476E21EFB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EF1C25F-F4CB-40CF-B26B-044D345FDCDF}"/>
              </a:ext>
            </a:extLst>
          </p:cNvPr>
          <p:cNvSpPr>
            <a:spLocks noGrp="1"/>
          </p:cNvSpPr>
          <p:nvPr>
            <p:ph type="dt" sz="half" idx="10"/>
          </p:nvPr>
        </p:nvSpPr>
        <p:spPr/>
        <p:txBody>
          <a:bodyPr/>
          <a:lstStyle/>
          <a:p>
            <a:fld id="{9EA142AA-0D60-45A3-8FEF-903D94CD79BC}" type="datetimeFigureOut">
              <a:rPr lang="en-GB" smtClean="0"/>
              <a:t>07/06/2021</a:t>
            </a:fld>
            <a:endParaRPr lang="en-GB"/>
          </a:p>
        </p:txBody>
      </p:sp>
      <p:sp>
        <p:nvSpPr>
          <p:cNvPr id="6" name="Footer Placeholder 5">
            <a:extLst>
              <a:ext uri="{FF2B5EF4-FFF2-40B4-BE49-F238E27FC236}">
                <a16:creationId xmlns:a16="http://schemas.microsoft.com/office/drawing/2014/main" id="{54A3F139-A8C1-4045-9247-5B7CE87CB2C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01AF91B-DB42-44F3-8BFC-3B84D3FF43C3}"/>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20667459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9A69E-59F4-4C72-93FA-AA7ECA20B02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8F1382D-1A8A-4A20-A4FB-23023DA616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31C59FA-0810-49C8-9D50-72EBA2423F7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160ED5B-67A9-4042-9330-8D0890B659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9590AA8-59D8-4D94-8211-EB4F5592F80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3F8AFAF-B914-4119-A0BE-05F92AD58B96}"/>
              </a:ext>
            </a:extLst>
          </p:cNvPr>
          <p:cNvSpPr>
            <a:spLocks noGrp="1"/>
          </p:cNvSpPr>
          <p:nvPr>
            <p:ph type="dt" sz="half" idx="10"/>
          </p:nvPr>
        </p:nvSpPr>
        <p:spPr/>
        <p:txBody>
          <a:bodyPr/>
          <a:lstStyle/>
          <a:p>
            <a:fld id="{9EA142AA-0D60-45A3-8FEF-903D94CD79BC}" type="datetimeFigureOut">
              <a:rPr lang="en-GB" smtClean="0"/>
              <a:t>07/06/2021</a:t>
            </a:fld>
            <a:endParaRPr lang="en-GB"/>
          </a:p>
        </p:txBody>
      </p:sp>
      <p:sp>
        <p:nvSpPr>
          <p:cNvPr id="8" name="Footer Placeholder 7">
            <a:extLst>
              <a:ext uri="{FF2B5EF4-FFF2-40B4-BE49-F238E27FC236}">
                <a16:creationId xmlns:a16="http://schemas.microsoft.com/office/drawing/2014/main" id="{ECC12FA6-6FD7-471D-AA45-ACAEA8DD602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775F084-778E-4217-8286-D2FD98DBF9A6}"/>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4156764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419359-98A8-4E78-8EFA-F1D8988C16A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8C8E4BF-7DE6-4F35-915A-BE803E07659F}"/>
              </a:ext>
            </a:extLst>
          </p:cNvPr>
          <p:cNvSpPr>
            <a:spLocks noGrp="1"/>
          </p:cNvSpPr>
          <p:nvPr>
            <p:ph type="dt" sz="half" idx="10"/>
          </p:nvPr>
        </p:nvSpPr>
        <p:spPr/>
        <p:txBody>
          <a:bodyPr/>
          <a:lstStyle/>
          <a:p>
            <a:fld id="{9EA142AA-0D60-45A3-8FEF-903D94CD79BC}" type="datetimeFigureOut">
              <a:rPr lang="en-GB" smtClean="0"/>
              <a:t>07/06/2021</a:t>
            </a:fld>
            <a:endParaRPr lang="en-GB"/>
          </a:p>
        </p:txBody>
      </p:sp>
      <p:sp>
        <p:nvSpPr>
          <p:cNvPr id="4" name="Footer Placeholder 3">
            <a:extLst>
              <a:ext uri="{FF2B5EF4-FFF2-40B4-BE49-F238E27FC236}">
                <a16:creationId xmlns:a16="http://schemas.microsoft.com/office/drawing/2014/main" id="{C0477FB9-5F6F-43DF-B5FF-6F8D2A049B4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321F38E-4ADE-4D9F-A8B8-2CBA9508E21E}"/>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1945067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E909AA0-E37D-4E00-80CB-115BCDB8EB60}"/>
              </a:ext>
            </a:extLst>
          </p:cNvPr>
          <p:cNvSpPr>
            <a:spLocks noGrp="1"/>
          </p:cNvSpPr>
          <p:nvPr>
            <p:ph type="dt" sz="half" idx="10"/>
          </p:nvPr>
        </p:nvSpPr>
        <p:spPr/>
        <p:txBody>
          <a:bodyPr/>
          <a:lstStyle/>
          <a:p>
            <a:fld id="{9EA142AA-0D60-45A3-8FEF-903D94CD79BC}" type="datetimeFigureOut">
              <a:rPr lang="en-GB" smtClean="0"/>
              <a:t>07/06/2021</a:t>
            </a:fld>
            <a:endParaRPr lang="en-GB"/>
          </a:p>
        </p:txBody>
      </p:sp>
      <p:sp>
        <p:nvSpPr>
          <p:cNvPr id="3" name="Footer Placeholder 2">
            <a:extLst>
              <a:ext uri="{FF2B5EF4-FFF2-40B4-BE49-F238E27FC236}">
                <a16:creationId xmlns:a16="http://schemas.microsoft.com/office/drawing/2014/main" id="{E0AA6534-012B-4538-84C2-9945E4FE7FC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76E2184-4728-47C8-BD06-0CF24DAFA2DD}"/>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2790002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C174B-F7D8-4CD5-B15A-3C6A9D08D6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3F96B84-55A6-42F3-A2CB-6FC9FED0935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861669F-B752-4B49-9010-0570A656AF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9C711A5-E150-4BBB-BBA6-7F4D8F17FE92}"/>
              </a:ext>
            </a:extLst>
          </p:cNvPr>
          <p:cNvSpPr>
            <a:spLocks noGrp="1"/>
          </p:cNvSpPr>
          <p:nvPr>
            <p:ph type="dt" sz="half" idx="10"/>
          </p:nvPr>
        </p:nvSpPr>
        <p:spPr/>
        <p:txBody>
          <a:bodyPr/>
          <a:lstStyle/>
          <a:p>
            <a:fld id="{9EA142AA-0D60-45A3-8FEF-903D94CD79BC}" type="datetimeFigureOut">
              <a:rPr lang="en-GB" smtClean="0"/>
              <a:t>07/06/2021</a:t>
            </a:fld>
            <a:endParaRPr lang="en-GB"/>
          </a:p>
        </p:txBody>
      </p:sp>
      <p:sp>
        <p:nvSpPr>
          <p:cNvPr id="6" name="Footer Placeholder 5">
            <a:extLst>
              <a:ext uri="{FF2B5EF4-FFF2-40B4-BE49-F238E27FC236}">
                <a16:creationId xmlns:a16="http://schemas.microsoft.com/office/drawing/2014/main" id="{947997F4-2BA5-4566-AFF4-17D000D24F4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DD95515-98C5-4794-8702-E61E80FE5634}"/>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1911767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58085-C58F-404D-8EAB-7FEEC8C4160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3EBA52D-9BD2-4954-BB27-F4DBD59A88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595AB60-C70D-4AB1-AF3C-967F77DD61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0B21061-32A8-44BD-98A6-A9450E92D9C4}"/>
              </a:ext>
            </a:extLst>
          </p:cNvPr>
          <p:cNvSpPr>
            <a:spLocks noGrp="1"/>
          </p:cNvSpPr>
          <p:nvPr>
            <p:ph type="dt" sz="half" idx="10"/>
          </p:nvPr>
        </p:nvSpPr>
        <p:spPr/>
        <p:txBody>
          <a:bodyPr/>
          <a:lstStyle/>
          <a:p>
            <a:fld id="{9EA142AA-0D60-45A3-8FEF-903D94CD79BC}" type="datetimeFigureOut">
              <a:rPr lang="en-GB" smtClean="0"/>
              <a:t>07/06/2021</a:t>
            </a:fld>
            <a:endParaRPr lang="en-GB"/>
          </a:p>
        </p:txBody>
      </p:sp>
      <p:sp>
        <p:nvSpPr>
          <p:cNvPr id="6" name="Footer Placeholder 5">
            <a:extLst>
              <a:ext uri="{FF2B5EF4-FFF2-40B4-BE49-F238E27FC236}">
                <a16:creationId xmlns:a16="http://schemas.microsoft.com/office/drawing/2014/main" id="{AFDE7293-2E64-4338-9866-F09250F2E04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D7599BE-37C4-4C6F-AF27-614A72CCEFB3}"/>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1775462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ED0C66F-271F-48CA-8688-142FFF54FD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4CCBF81-205B-450F-9BBF-B9C0603E8D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7F0DB51-44DE-40B6-8B37-02D459E2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A142AA-0D60-45A3-8FEF-903D94CD79BC}" type="datetimeFigureOut">
              <a:rPr lang="en-GB" smtClean="0"/>
              <a:t>07/06/2021</a:t>
            </a:fld>
            <a:endParaRPr lang="en-GB"/>
          </a:p>
        </p:txBody>
      </p:sp>
      <p:sp>
        <p:nvSpPr>
          <p:cNvPr id="5" name="Footer Placeholder 4">
            <a:extLst>
              <a:ext uri="{FF2B5EF4-FFF2-40B4-BE49-F238E27FC236}">
                <a16:creationId xmlns:a16="http://schemas.microsoft.com/office/drawing/2014/main" id="{3112E1C1-D826-422F-BAE3-396E07E0E4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DA60071-3095-47AB-940E-F2D814E439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25E377-7967-4AE2-B28D-C6B9C8EB0E00}" type="slidenum">
              <a:rPr lang="en-GB" smtClean="0"/>
              <a:t>‹#›</a:t>
            </a:fld>
            <a:endParaRPr lang="en-GB"/>
          </a:p>
        </p:txBody>
      </p:sp>
    </p:spTree>
    <p:extLst>
      <p:ext uri="{BB962C8B-B14F-4D97-AF65-F5344CB8AC3E}">
        <p14:creationId xmlns:p14="http://schemas.microsoft.com/office/powerpoint/2010/main" val="42133225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mp"/><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Table 32">
            <a:extLst>
              <a:ext uri="{FF2B5EF4-FFF2-40B4-BE49-F238E27FC236}">
                <a16:creationId xmlns:a16="http://schemas.microsoft.com/office/drawing/2014/main" id="{2FCDB315-80C0-4182-9E11-9A1431AD8215}"/>
              </a:ext>
            </a:extLst>
          </p:cNvPr>
          <p:cNvGraphicFramePr>
            <a:graphicFrameLocks noGrp="1"/>
          </p:cNvGraphicFramePr>
          <p:nvPr>
            <p:extLst>
              <p:ext uri="{D42A27DB-BD31-4B8C-83A1-F6EECF244321}">
                <p14:modId xmlns:p14="http://schemas.microsoft.com/office/powerpoint/2010/main" val="3612264657"/>
              </p:ext>
            </p:extLst>
          </p:nvPr>
        </p:nvGraphicFramePr>
        <p:xfrm>
          <a:off x="4479235" y="81165"/>
          <a:ext cx="7582452" cy="6680021"/>
        </p:xfrm>
        <a:graphic>
          <a:graphicData uri="http://schemas.openxmlformats.org/drawingml/2006/table">
            <a:tbl>
              <a:tblPr firstRow="1" bandRow="1">
                <a:tableStyleId>{5C22544A-7EE6-4342-B048-85BDC9FD1C3A}</a:tableStyleId>
              </a:tblPr>
              <a:tblGrid>
                <a:gridCol w="7582452">
                  <a:extLst>
                    <a:ext uri="{9D8B030D-6E8A-4147-A177-3AD203B41FA5}">
                      <a16:colId xmlns:a16="http://schemas.microsoft.com/office/drawing/2014/main" val="527946528"/>
                    </a:ext>
                  </a:extLst>
                </a:gridCol>
              </a:tblGrid>
              <a:tr h="370832">
                <a:tc>
                  <a:txBody>
                    <a:bodyPr/>
                    <a:lstStyle/>
                    <a:p>
                      <a:r>
                        <a:rPr lang="en-GB" b="0" dirty="0">
                          <a:latin typeface="Tw Cen MT" panose="020B0602020104020603" pitchFamily="34" charset="0"/>
                        </a:rPr>
                        <a:t>Model</a:t>
                      </a:r>
                    </a:p>
                  </a:txBody>
                  <a:tcPr>
                    <a:solidFill>
                      <a:srgbClr val="7030A0"/>
                    </a:solidFill>
                  </a:tcPr>
                </a:tc>
                <a:extLst>
                  <a:ext uri="{0D108BD9-81ED-4DB2-BD59-A6C34878D82A}">
                    <a16:rowId xmlns:a16="http://schemas.microsoft.com/office/drawing/2014/main" val="1355131997"/>
                  </a:ext>
                </a:extLst>
              </a:tr>
              <a:tr h="6309189">
                <a:tc>
                  <a:txBody>
                    <a:bodyPr/>
                    <a:lstStyle/>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txBody>
                  <a:tcPr>
                    <a:solidFill>
                      <a:srgbClr val="CCCCFF"/>
                    </a:solidFill>
                  </a:tcPr>
                </a:tc>
                <a:extLst>
                  <a:ext uri="{0D108BD9-81ED-4DB2-BD59-A6C34878D82A}">
                    <a16:rowId xmlns:a16="http://schemas.microsoft.com/office/drawing/2014/main" val="3361536227"/>
                  </a:ext>
                </a:extLst>
              </a:tr>
            </a:tbl>
          </a:graphicData>
        </a:graphic>
      </p:graphicFrame>
      <p:graphicFrame>
        <p:nvGraphicFramePr>
          <p:cNvPr id="11" name="Table 10">
            <a:extLst>
              <a:ext uri="{FF2B5EF4-FFF2-40B4-BE49-F238E27FC236}">
                <a16:creationId xmlns:a16="http://schemas.microsoft.com/office/drawing/2014/main" id="{1D425908-DDAF-4A2A-8219-FBA6422BB746}"/>
              </a:ext>
            </a:extLst>
          </p:cNvPr>
          <p:cNvGraphicFramePr>
            <a:graphicFrameLocks noGrp="1"/>
          </p:cNvGraphicFramePr>
          <p:nvPr>
            <p:extLst>
              <p:ext uri="{D42A27DB-BD31-4B8C-83A1-F6EECF244321}">
                <p14:modId xmlns:p14="http://schemas.microsoft.com/office/powerpoint/2010/main" val="3871386233"/>
              </p:ext>
            </p:extLst>
          </p:nvPr>
        </p:nvGraphicFramePr>
        <p:xfrm>
          <a:off x="150189" y="96814"/>
          <a:ext cx="4209775" cy="365760"/>
        </p:xfrm>
        <a:graphic>
          <a:graphicData uri="http://schemas.openxmlformats.org/drawingml/2006/table">
            <a:tbl>
              <a:tblPr firstRow="1" bandRow="1">
                <a:tableStyleId>{5C22544A-7EE6-4342-B048-85BDC9FD1C3A}</a:tableStyleId>
              </a:tblPr>
              <a:tblGrid>
                <a:gridCol w="4209775">
                  <a:extLst>
                    <a:ext uri="{9D8B030D-6E8A-4147-A177-3AD203B41FA5}">
                      <a16:colId xmlns:a16="http://schemas.microsoft.com/office/drawing/2014/main" val="1413387079"/>
                    </a:ext>
                  </a:extLst>
                </a:gridCol>
              </a:tblGrid>
              <a:tr h="340508">
                <a:tc>
                  <a:txBody>
                    <a:bodyPr/>
                    <a:lstStyle/>
                    <a:p>
                      <a:r>
                        <a:rPr lang="en-GB" dirty="0">
                          <a:solidFill>
                            <a:schemeClr val="bg1"/>
                          </a:solidFill>
                          <a:latin typeface="Tw Cen MT" panose="020B0602020104020603" pitchFamily="34" charset="0"/>
                        </a:rPr>
                        <a:t>DT15: Systems Development Life Cycle</a:t>
                      </a:r>
                    </a:p>
                  </a:txBody>
                  <a:tcPr>
                    <a:solidFill>
                      <a:srgbClr val="FF0000"/>
                    </a:solidFill>
                  </a:tcPr>
                </a:tc>
                <a:extLst>
                  <a:ext uri="{0D108BD9-81ED-4DB2-BD59-A6C34878D82A}">
                    <a16:rowId xmlns:a16="http://schemas.microsoft.com/office/drawing/2014/main" val="2216127337"/>
                  </a:ext>
                </a:extLst>
              </a:tr>
            </a:tbl>
          </a:graphicData>
        </a:graphic>
      </p:graphicFrame>
      <p:graphicFrame>
        <p:nvGraphicFramePr>
          <p:cNvPr id="24" name="Table 23">
            <a:extLst>
              <a:ext uri="{FF2B5EF4-FFF2-40B4-BE49-F238E27FC236}">
                <a16:creationId xmlns:a16="http://schemas.microsoft.com/office/drawing/2014/main" id="{6D6774CB-A583-4475-B3D4-EE06E9FF9C8E}"/>
              </a:ext>
            </a:extLst>
          </p:cNvPr>
          <p:cNvGraphicFramePr>
            <a:graphicFrameLocks noGrp="1"/>
          </p:cNvGraphicFramePr>
          <p:nvPr>
            <p:extLst>
              <p:ext uri="{D42A27DB-BD31-4B8C-83A1-F6EECF244321}">
                <p14:modId xmlns:p14="http://schemas.microsoft.com/office/powerpoint/2010/main" val="371078039"/>
              </p:ext>
            </p:extLst>
          </p:nvPr>
        </p:nvGraphicFramePr>
        <p:xfrm>
          <a:off x="150190" y="488071"/>
          <a:ext cx="4209773" cy="1559698"/>
        </p:xfrm>
        <a:graphic>
          <a:graphicData uri="http://schemas.openxmlformats.org/drawingml/2006/table">
            <a:tbl>
              <a:tblPr firstRow="1" bandRow="1">
                <a:tableStyleId>{5C22544A-7EE6-4342-B048-85BDC9FD1C3A}</a:tableStyleId>
              </a:tblPr>
              <a:tblGrid>
                <a:gridCol w="4209773">
                  <a:extLst>
                    <a:ext uri="{9D8B030D-6E8A-4147-A177-3AD203B41FA5}">
                      <a16:colId xmlns:a16="http://schemas.microsoft.com/office/drawing/2014/main" val="2591224229"/>
                    </a:ext>
                  </a:extLst>
                </a:gridCol>
              </a:tblGrid>
              <a:tr h="279313">
                <a:tc>
                  <a:txBody>
                    <a:bodyPr/>
                    <a:lstStyle/>
                    <a:p>
                      <a:r>
                        <a:rPr lang="en-GB" b="0" dirty="0">
                          <a:latin typeface="Tw Cen MT" panose="020B0602020104020603" pitchFamily="34" charset="0"/>
                        </a:rPr>
                        <a:t>Purpose</a:t>
                      </a:r>
                    </a:p>
                  </a:txBody>
                  <a:tcPr>
                    <a:solidFill>
                      <a:schemeClr val="accent2"/>
                    </a:solidFill>
                  </a:tcPr>
                </a:tc>
                <a:extLst>
                  <a:ext uri="{0D108BD9-81ED-4DB2-BD59-A6C34878D82A}">
                    <a16:rowId xmlns:a16="http://schemas.microsoft.com/office/drawing/2014/main" val="3010811832"/>
                  </a:ext>
                </a:extLst>
              </a:tr>
              <a:tr h="119393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kern="1200" dirty="0">
                          <a:solidFill>
                            <a:schemeClr val="dk1"/>
                          </a:solidFill>
                          <a:latin typeface="Tw Cen MT" panose="020B0602020104020603" pitchFamily="34" charset="0"/>
                          <a:ea typeface="+mn-ea"/>
                          <a:cs typeface="+mn-cs"/>
                        </a:rPr>
                        <a:t>The systems development life cycle (SDLC) is model used in project management that describes the stages involved in a project that involves a change to a new system.</a:t>
                      </a:r>
                    </a:p>
                  </a:txBody>
                  <a:tcPr>
                    <a:solidFill>
                      <a:schemeClr val="accent2">
                        <a:lumMod val="40000"/>
                        <a:lumOff val="60000"/>
                      </a:schemeClr>
                    </a:solidFill>
                  </a:tcPr>
                </a:tc>
                <a:extLst>
                  <a:ext uri="{0D108BD9-81ED-4DB2-BD59-A6C34878D82A}">
                    <a16:rowId xmlns:a16="http://schemas.microsoft.com/office/drawing/2014/main" val="2193625941"/>
                  </a:ext>
                </a:extLst>
              </a:tr>
            </a:tbl>
          </a:graphicData>
        </a:graphic>
      </p:graphicFrame>
      <p:graphicFrame>
        <p:nvGraphicFramePr>
          <p:cNvPr id="22" name="Table 21">
            <a:extLst>
              <a:ext uri="{FF2B5EF4-FFF2-40B4-BE49-F238E27FC236}">
                <a16:creationId xmlns:a16="http://schemas.microsoft.com/office/drawing/2014/main" id="{963B3C8B-1CB0-4918-810F-B76A2653902E}"/>
              </a:ext>
            </a:extLst>
          </p:cNvPr>
          <p:cNvGraphicFramePr>
            <a:graphicFrameLocks noGrp="1"/>
          </p:cNvGraphicFramePr>
          <p:nvPr>
            <p:extLst>
              <p:ext uri="{D42A27DB-BD31-4B8C-83A1-F6EECF244321}">
                <p14:modId xmlns:p14="http://schemas.microsoft.com/office/powerpoint/2010/main" val="1818707049"/>
              </p:ext>
            </p:extLst>
          </p:nvPr>
        </p:nvGraphicFramePr>
        <p:xfrm>
          <a:off x="150189" y="2120680"/>
          <a:ext cx="4209773" cy="4640506"/>
        </p:xfrm>
        <a:graphic>
          <a:graphicData uri="http://schemas.openxmlformats.org/drawingml/2006/table">
            <a:tbl>
              <a:tblPr firstRow="1" bandRow="1">
                <a:tableStyleId>{5C22544A-7EE6-4342-B048-85BDC9FD1C3A}</a:tableStyleId>
              </a:tblPr>
              <a:tblGrid>
                <a:gridCol w="4209773">
                  <a:extLst>
                    <a:ext uri="{9D8B030D-6E8A-4147-A177-3AD203B41FA5}">
                      <a16:colId xmlns:a16="http://schemas.microsoft.com/office/drawing/2014/main" val="1972610003"/>
                    </a:ext>
                  </a:extLst>
                </a:gridCol>
              </a:tblGrid>
              <a:tr h="371282">
                <a:tc>
                  <a:txBody>
                    <a:bodyPr/>
                    <a:lstStyle/>
                    <a:p>
                      <a:r>
                        <a:rPr lang="en-GB" sz="1800" b="0" dirty="0">
                          <a:solidFill>
                            <a:schemeClr val="bg1"/>
                          </a:solidFill>
                          <a:latin typeface="Tw Cen MT" panose="020B0602020104020603" pitchFamily="34" charset="0"/>
                        </a:rPr>
                        <a:t>Investigation: Feasibility Report</a:t>
                      </a:r>
                    </a:p>
                  </a:txBody>
                  <a:tcPr>
                    <a:solidFill>
                      <a:schemeClr val="accent6">
                        <a:lumMod val="75000"/>
                      </a:schemeClr>
                    </a:solidFill>
                  </a:tcPr>
                </a:tc>
                <a:extLst>
                  <a:ext uri="{0D108BD9-81ED-4DB2-BD59-A6C34878D82A}">
                    <a16:rowId xmlns:a16="http://schemas.microsoft.com/office/drawing/2014/main" val="3864680283"/>
                  </a:ext>
                </a:extLst>
              </a:tr>
              <a:tr h="4269224">
                <a:tc>
                  <a:txBody>
                    <a:bodyPr/>
                    <a:lstStyle/>
                    <a:p>
                      <a:pPr marL="0" indent="0">
                        <a:buFont typeface="Arial" panose="020B0604020202020204" pitchFamily="34" charset="0"/>
                        <a:buNone/>
                      </a:pPr>
                      <a:r>
                        <a:rPr lang="en-GB" sz="1600" dirty="0">
                          <a:latin typeface="Tw Cen MT" panose="020B0602020104020603" pitchFamily="34" charset="0"/>
                        </a:rPr>
                        <a:t>If an organisation recognise a new IT system or current IT system could be upgraded then they need to investigate how suitable this proposal is by conducting a feasibility report. This report will ask question such as:</a:t>
                      </a:r>
                    </a:p>
                  </a:txBody>
                  <a:tcPr>
                    <a:solidFill>
                      <a:schemeClr val="accent6">
                        <a:lumMod val="20000"/>
                        <a:lumOff val="80000"/>
                      </a:schemeClr>
                    </a:solidFill>
                  </a:tcPr>
                </a:tc>
                <a:extLst>
                  <a:ext uri="{0D108BD9-81ED-4DB2-BD59-A6C34878D82A}">
                    <a16:rowId xmlns:a16="http://schemas.microsoft.com/office/drawing/2014/main" val="3473486398"/>
                  </a:ext>
                </a:extLst>
              </a:tr>
            </a:tbl>
          </a:graphicData>
        </a:graphic>
      </p:graphicFrame>
      <p:sp>
        <p:nvSpPr>
          <p:cNvPr id="16" name="Rectangle 15">
            <a:extLst>
              <a:ext uri="{FF2B5EF4-FFF2-40B4-BE49-F238E27FC236}">
                <a16:creationId xmlns:a16="http://schemas.microsoft.com/office/drawing/2014/main" id="{F829FC91-A2A4-43DA-B79B-2CE77A0888FC}"/>
              </a:ext>
            </a:extLst>
          </p:cNvPr>
          <p:cNvSpPr/>
          <p:nvPr/>
        </p:nvSpPr>
        <p:spPr>
          <a:xfrm>
            <a:off x="7493133" y="478239"/>
            <a:ext cx="4412971" cy="107103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002060"/>
                </a:solidFill>
                <a:latin typeface="Tw Cen MT" panose="020B0602020104020603" pitchFamily="34" charset="0"/>
              </a:rPr>
              <a:t>Investigation and Analysis:</a:t>
            </a:r>
          </a:p>
          <a:p>
            <a:r>
              <a:rPr lang="en-GB" sz="1600" dirty="0">
                <a:solidFill>
                  <a:schemeClr val="tx1"/>
                </a:solidFill>
                <a:latin typeface="Tw Cen MT" panose="020B0602020104020603" pitchFamily="34" charset="0"/>
              </a:rPr>
              <a:t>The systems analyst will carry out very detailed investigations in order to fully understand the current system and the proposed new system.</a:t>
            </a:r>
          </a:p>
        </p:txBody>
      </p:sp>
      <p:pic>
        <p:nvPicPr>
          <p:cNvPr id="6" name="Picture 5">
            <a:extLst>
              <a:ext uri="{FF2B5EF4-FFF2-40B4-BE49-F238E27FC236}">
                <a16:creationId xmlns:a16="http://schemas.microsoft.com/office/drawing/2014/main" id="{F96398FE-5C97-4326-9BB7-54C31386FD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9066" y="488071"/>
            <a:ext cx="2782395" cy="3978735"/>
          </a:xfrm>
          <a:prstGeom prst="rect">
            <a:avLst/>
          </a:prstGeom>
        </p:spPr>
      </p:pic>
      <p:sp>
        <p:nvSpPr>
          <p:cNvPr id="23" name="Rectangle 22">
            <a:extLst>
              <a:ext uri="{FF2B5EF4-FFF2-40B4-BE49-F238E27FC236}">
                <a16:creationId xmlns:a16="http://schemas.microsoft.com/office/drawing/2014/main" id="{662E8B25-B610-4CFA-AC9A-FEB4B05C185F}"/>
              </a:ext>
            </a:extLst>
          </p:cNvPr>
          <p:cNvSpPr/>
          <p:nvPr/>
        </p:nvSpPr>
        <p:spPr>
          <a:xfrm>
            <a:off x="7493133" y="1612578"/>
            <a:ext cx="4412971" cy="87038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002060"/>
                </a:solidFill>
                <a:latin typeface="Tw Cen MT" panose="020B0602020104020603" pitchFamily="34" charset="0"/>
              </a:rPr>
              <a:t>Design:</a:t>
            </a:r>
          </a:p>
          <a:p>
            <a:r>
              <a:rPr lang="en-GB" sz="1600" dirty="0">
                <a:solidFill>
                  <a:schemeClr val="tx1"/>
                </a:solidFill>
                <a:latin typeface="Tw Cen MT" panose="020B0602020104020603" pitchFamily="34" charset="0"/>
              </a:rPr>
              <a:t>Planning the project in detail so that that system will meet user requirements.</a:t>
            </a:r>
          </a:p>
        </p:txBody>
      </p:sp>
      <p:sp>
        <p:nvSpPr>
          <p:cNvPr id="25" name="Rectangle 24">
            <a:extLst>
              <a:ext uri="{FF2B5EF4-FFF2-40B4-BE49-F238E27FC236}">
                <a16:creationId xmlns:a16="http://schemas.microsoft.com/office/drawing/2014/main" id="{67936635-7EF7-4DF5-BE6C-4E772EE4C0C0}"/>
              </a:ext>
            </a:extLst>
          </p:cNvPr>
          <p:cNvSpPr/>
          <p:nvPr/>
        </p:nvSpPr>
        <p:spPr>
          <a:xfrm>
            <a:off x="7500732" y="2588703"/>
            <a:ext cx="4405372" cy="130583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002060"/>
                </a:solidFill>
                <a:latin typeface="Tw Cen MT" panose="020B0602020104020603" pitchFamily="34" charset="0"/>
              </a:rPr>
              <a:t>Implementation:</a:t>
            </a:r>
          </a:p>
          <a:p>
            <a:r>
              <a:rPr lang="en-GB" sz="1600" dirty="0">
                <a:solidFill>
                  <a:schemeClr val="tx1"/>
                </a:solidFill>
                <a:latin typeface="Tw Cen MT" panose="020B0602020104020603" pitchFamily="34" charset="0"/>
              </a:rPr>
              <a:t>The system has been developed and tested. It is working correctly and doing everything that was agreed during the design stage and is ready for use.</a:t>
            </a:r>
          </a:p>
        </p:txBody>
      </p:sp>
      <p:sp>
        <p:nvSpPr>
          <p:cNvPr id="26" name="Rectangle 25">
            <a:extLst>
              <a:ext uri="{FF2B5EF4-FFF2-40B4-BE49-F238E27FC236}">
                <a16:creationId xmlns:a16="http://schemas.microsoft.com/office/drawing/2014/main" id="{C13109EF-0885-4004-8C60-E7CDCF3C49CA}"/>
              </a:ext>
            </a:extLst>
          </p:cNvPr>
          <p:cNvSpPr/>
          <p:nvPr/>
        </p:nvSpPr>
        <p:spPr>
          <a:xfrm>
            <a:off x="7500732" y="3971231"/>
            <a:ext cx="4405372" cy="87038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002060"/>
                </a:solidFill>
                <a:latin typeface="Tw Cen MT" panose="020B0602020104020603" pitchFamily="34" charset="0"/>
              </a:rPr>
              <a:t>Maintenance:</a:t>
            </a:r>
          </a:p>
          <a:p>
            <a:r>
              <a:rPr lang="en-GB" sz="1600" dirty="0">
                <a:solidFill>
                  <a:schemeClr val="tx1"/>
                </a:solidFill>
                <a:latin typeface="Tw Cen MT" panose="020B0602020104020603" pitchFamily="34" charset="0"/>
              </a:rPr>
              <a:t>This phase continues for the lifetime of the system. </a:t>
            </a:r>
          </a:p>
        </p:txBody>
      </p:sp>
      <p:sp>
        <p:nvSpPr>
          <p:cNvPr id="27" name="Rectangle 26">
            <a:extLst>
              <a:ext uri="{FF2B5EF4-FFF2-40B4-BE49-F238E27FC236}">
                <a16:creationId xmlns:a16="http://schemas.microsoft.com/office/drawing/2014/main" id="{AD6AC31C-5D38-45A6-BFEF-095839A28481}"/>
              </a:ext>
            </a:extLst>
          </p:cNvPr>
          <p:cNvSpPr/>
          <p:nvPr/>
        </p:nvSpPr>
        <p:spPr>
          <a:xfrm>
            <a:off x="7493132" y="4918304"/>
            <a:ext cx="4405371" cy="107103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002060"/>
                </a:solidFill>
                <a:latin typeface="Tw Cen MT" panose="020B0602020104020603" pitchFamily="34" charset="0"/>
              </a:rPr>
              <a:t>Evaluation:</a:t>
            </a:r>
          </a:p>
          <a:p>
            <a:r>
              <a:rPr lang="en-GB" sz="1600" dirty="0">
                <a:solidFill>
                  <a:schemeClr val="tx1"/>
                </a:solidFill>
                <a:latin typeface="Tw Cen MT" panose="020B0602020104020603" pitchFamily="34" charset="0"/>
              </a:rPr>
              <a:t>The evaluation stage looks at the overall project and considers how things went.</a:t>
            </a:r>
          </a:p>
        </p:txBody>
      </p:sp>
      <p:sp>
        <p:nvSpPr>
          <p:cNvPr id="29" name="Rectangle 28">
            <a:extLst>
              <a:ext uri="{FF2B5EF4-FFF2-40B4-BE49-F238E27FC236}">
                <a16:creationId xmlns:a16="http://schemas.microsoft.com/office/drawing/2014/main" id="{27F50095-A6AE-4E03-BC24-C3E5AEC11257}"/>
              </a:ext>
            </a:extLst>
          </p:cNvPr>
          <p:cNvSpPr/>
          <p:nvPr/>
        </p:nvSpPr>
        <p:spPr>
          <a:xfrm>
            <a:off x="285895" y="3804774"/>
            <a:ext cx="3862035" cy="280777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GB" sz="1600" dirty="0">
                <a:solidFill>
                  <a:schemeClr val="tx1"/>
                </a:solidFill>
                <a:latin typeface="Tw Cen MT" panose="020B0602020104020603" pitchFamily="34" charset="0"/>
              </a:rPr>
              <a:t>How much will the new system cost?</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What is the budget? Are there any budgetary constraints?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How long will it take to develop, test and implement a new system?</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Will the new system require all staff to be completely re-trained?</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What additional hardware is required for this new system?</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What additional software is required for this new system?</a:t>
            </a:r>
          </a:p>
        </p:txBody>
      </p:sp>
      <p:graphicFrame>
        <p:nvGraphicFramePr>
          <p:cNvPr id="13" name="Table 12">
            <a:extLst>
              <a:ext uri="{FF2B5EF4-FFF2-40B4-BE49-F238E27FC236}">
                <a16:creationId xmlns:a16="http://schemas.microsoft.com/office/drawing/2014/main" id="{EDDC97D1-D475-4E86-A0E8-85C99CF97AFF}"/>
              </a:ext>
            </a:extLst>
          </p:cNvPr>
          <p:cNvGraphicFramePr>
            <a:graphicFrameLocks noGrp="1"/>
          </p:cNvGraphicFramePr>
          <p:nvPr>
            <p:extLst>
              <p:ext uri="{D42A27DB-BD31-4B8C-83A1-F6EECF244321}">
                <p14:modId xmlns:p14="http://schemas.microsoft.com/office/powerpoint/2010/main" val="3371806874"/>
              </p:ext>
            </p:extLst>
          </p:nvPr>
        </p:nvGraphicFramePr>
        <p:xfrm>
          <a:off x="4599066" y="4509434"/>
          <a:ext cx="2782393" cy="2103120"/>
        </p:xfrm>
        <a:graphic>
          <a:graphicData uri="http://schemas.openxmlformats.org/drawingml/2006/table">
            <a:tbl>
              <a:tblPr firstRow="1" bandRow="1">
                <a:tableStyleId>{5C22544A-7EE6-4342-B048-85BDC9FD1C3A}</a:tableStyleId>
              </a:tblPr>
              <a:tblGrid>
                <a:gridCol w="2782393">
                  <a:extLst>
                    <a:ext uri="{9D8B030D-6E8A-4147-A177-3AD203B41FA5}">
                      <a16:colId xmlns:a16="http://schemas.microsoft.com/office/drawing/2014/main" val="3083992164"/>
                    </a:ext>
                  </a:extLst>
                </a:gridCol>
              </a:tblGrid>
              <a:tr h="333987">
                <a:tc>
                  <a:txBody>
                    <a:bodyPr/>
                    <a:lstStyle/>
                    <a:p>
                      <a:r>
                        <a:rPr lang="en-GB" b="0" dirty="0">
                          <a:latin typeface="Tw Cen MT" panose="020B0602020104020603" pitchFamily="34" charset="0"/>
                        </a:rPr>
                        <a:t>Investigation methods:</a:t>
                      </a:r>
                    </a:p>
                  </a:txBody>
                  <a:tcPr/>
                </a:tc>
                <a:extLst>
                  <a:ext uri="{0D108BD9-81ED-4DB2-BD59-A6C34878D82A}">
                    <a16:rowId xmlns:a16="http://schemas.microsoft.com/office/drawing/2014/main" val="147841249"/>
                  </a:ext>
                </a:extLst>
              </a:tr>
              <a:tr h="1607579">
                <a:tc>
                  <a:txBody>
                    <a:bodyPr/>
                    <a:lstStyle/>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txBody>
                  <a:tcPr/>
                </a:tc>
                <a:extLst>
                  <a:ext uri="{0D108BD9-81ED-4DB2-BD59-A6C34878D82A}">
                    <a16:rowId xmlns:a16="http://schemas.microsoft.com/office/drawing/2014/main" val="2806814186"/>
                  </a:ext>
                </a:extLst>
              </a:tr>
            </a:tbl>
          </a:graphicData>
        </a:graphic>
      </p:graphicFrame>
      <p:sp>
        <p:nvSpPr>
          <p:cNvPr id="14" name="Rectangle 13">
            <a:extLst>
              <a:ext uri="{FF2B5EF4-FFF2-40B4-BE49-F238E27FC236}">
                <a16:creationId xmlns:a16="http://schemas.microsoft.com/office/drawing/2014/main" id="{5779FD2C-7840-45B2-A117-40C6D3711A3B}"/>
              </a:ext>
            </a:extLst>
          </p:cNvPr>
          <p:cNvSpPr/>
          <p:nvPr/>
        </p:nvSpPr>
        <p:spPr>
          <a:xfrm>
            <a:off x="4698869" y="4918303"/>
            <a:ext cx="2631079" cy="157580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002060"/>
                </a:solidFill>
                <a:latin typeface="Tw Cen MT" panose="020B0602020104020603" pitchFamily="34" charset="0"/>
              </a:rPr>
              <a:t>Examples include:</a:t>
            </a:r>
          </a:p>
          <a:p>
            <a:r>
              <a:rPr lang="en-GB" sz="1600" dirty="0">
                <a:solidFill>
                  <a:schemeClr val="tx1"/>
                </a:solidFill>
                <a:latin typeface="Tw Cen MT" panose="020B0602020104020603" pitchFamily="34" charset="0"/>
              </a:rPr>
              <a:t>Business documents</a:t>
            </a:r>
          </a:p>
          <a:p>
            <a:r>
              <a:rPr lang="en-GB" sz="1600" dirty="0">
                <a:solidFill>
                  <a:schemeClr val="tx1"/>
                </a:solidFill>
                <a:latin typeface="Tw Cen MT" panose="020B0602020104020603" pitchFamily="34" charset="0"/>
              </a:rPr>
              <a:t>Interviews</a:t>
            </a:r>
          </a:p>
          <a:p>
            <a:r>
              <a:rPr lang="en-GB" sz="1600" dirty="0">
                <a:solidFill>
                  <a:schemeClr val="tx1"/>
                </a:solidFill>
                <a:latin typeface="Tw Cen MT" panose="020B0602020104020603" pitchFamily="34" charset="0"/>
              </a:rPr>
              <a:t>Observation</a:t>
            </a:r>
          </a:p>
          <a:p>
            <a:r>
              <a:rPr lang="en-GB" sz="1600" dirty="0">
                <a:solidFill>
                  <a:schemeClr val="tx1"/>
                </a:solidFill>
                <a:latin typeface="Tw Cen MT" panose="020B0602020104020603" pitchFamily="34" charset="0"/>
              </a:rPr>
              <a:t>Paper trail</a:t>
            </a:r>
          </a:p>
          <a:p>
            <a:r>
              <a:rPr lang="en-GB" sz="1600" dirty="0">
                <a:solidFill>
                  <a:schemeClr val="tx1"/>
                </a:solidFill>
                <a:latin typeface="Tw Cen MT" panose="020B0602020104020603" pitchFamily="34" charset="0"/>
              </a:rPr>
              <a:t>Questionnaire</a:t>
            </a:r>
          </a:p>
        </p:txBody>
      </p:sp>
    </p:spTree>
    <p:extLst>
      <p:ext uri="{BB962C8B-B14F-4D97-AF65-F5344CB8AC3E}">
        <p14:creationId xmlns:p14="http://schemas.microsoft.com/office/powerpoint/2010/main" val="3805169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F8621194-12BB-4685-856E-302ABCD30C09}"/>
              </a:ext>
            </a:extLst>
          </p:cNvPr>
          <p:cNvGraphicFramePr>
            <a:graphicFrameLocks noGrp="1"/>
          </p:cNvGraphicFramePr>
          <p:nvPr>
            <p:extLst>
              <p:ext uri="{D42A27DB-BD31-4B8C-83A1-F6EECF244321}">
                <p14:modId xmlns:p14="http://schemas.microsoft.com/office/powerpoint/2010/main" val="816055055"/>
              </p:ext>
            </p:extLst>
          </p:nvPr>
        </p:nvGraphicFramePr>
        <p:xfrm>
          <a:off x="3829878" y="96814"/>
          <a:ext cx="8211931" cy="2582180"/>
        </p:xfrm>
        <a:graphic>
          <a:graphicData uri="http://schemas.openxmlformats.org/drawingml/2006/table">
            <a:tbl>
              <a:tblPr firstRow="1" bandRow="1">
                <a:tableStyleId>{5C22544A-7EE6-4342-B048-85BDC9FD1C3A}</a:tableStyleId>
              </a:tblPr>
              <a:tblGrid>
                <a:gridCol w="8211931">
                  <a:extLst>
                    <a:ext uri="{9D8B030D-6E8A-4147-A177-3AD203B41FA5}">
                      <a16:colId xmlns:a16="http://schemas.microsoft.com/office/drawing/2014/main" val="3083992164"/>
                    </a:ext>
                  </a:extLst>
                </a:gridCol>
              </a:tblGrid>
              <a:tr h="433456">
                <a:tc>
                  <a:txBody>
                    <a:bodyPr/>
                    <a:lstStyle/>
                    <a:p>
                      <a:r>
                        <a:rPr lang="en-GB" b="0" dirty="0">
                          <a:latin typeface="Tw Cen MT" panose="020B0602020104020603" pitchFamily="34" charset="0"/>
                        </a:rPr>
                        <a:t>Decision Table</a:t>
                      </a:r>
                    </a:p>
                  </a:txBody>
                  <a:tcPr/>
                </a:tc>
                <a:extLst>
                  <a:ext uri="{0D108BD9-81ED-4DB2-BD59-A6C34878D82A}">
                    <a16:rowId xmlns:a16="http://schemas.microsoft.com/office/drawing/2014/main" val="147841249"/>
                  </a:ext>
                </a:extLst>
              </a:tr>
              <a:tr h="2148724">
                <a:tc>
                  <a:txBody>
                    <a:bodyPr/>
                    <a:lstStyle/>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txBody>
                  <a:tcPr/>
                </a:tc>
                <a:extLst>
                  <a:ext uri="{0D108BD9-81ED-4DB2-BD59-A6C34878D82A}">
                    <a16:rowId xmlns:a16="http://schemas.microsoft.com/office/drawing/2014/main" val="2806814186"/>
                  </a:ext>
                </a:extLst>
              </a:tr>
            </a:tbl>
          </a:graphicData>
        </a:graphic>
      </p:graphicFrame>
      <p:graphicFrame>
        <p:nvGraphicFramePr>
          <p:cNvPr id="11" name="Table 10">
            <a:extLst>
              <a:ext uri="{FF2B5EF4-FFF2-40B4-BE49-F238E27FC236}">
                <a16:creationId xmlns:a16="http://schemas.microsoft.com/office/drawing/2014/main" id="{1D425908-DDAF-4A2A-8219-FBA6422BB746}"/>
              </a:ext>
            </a:extLst>
          </p:cNvPr>
          <p:cNvGraphicFramePr>
            <a:graphicFrameLocks noGrp="1"/>
          </p:cNvGraphicFramePr>
          <p:nvPr>
            <p:extLst>
              <p:ext uri="{D42A27DB-BD31-4B8C-83A1-F6EECF244321}">
                <p14:modId xmlns:p14="http://schemas.microsoft.com/office/powerpoint/2010/main" val="899687926"/>
              </p:ext>
            </p:extLst>
          </p:nvPr>
        </p:nvGraphicFramePr>
        <p:xfrm>
          <a:off x="150191" y="96814"/>
          <a:ext cx="3560418" cy="640080"/>
        </p:xfrm>
        <a:graphic>
          <a:graphicData uri="http://schemas.openxmlformats.org/drawingml/2006/table">
            <a:tbl>
              <a:tblPr firstRow="1" bandRow="1">
                <a:tableStyleId>{5C22544A-7EE6-4342-B048-85BDC9FD1C3A}</a:tableStyleId>
              </a:tblPr>
              <a:tblGrid>
                <a:gridCol w="3560418">
                  <a:extLst>
                    <a:ext uri="{9D8B030D-6E8A-4147-A177-3AD203B41FA5}">
                      <a16:colId xmlns:a16="http://schemas.microsoft.com/office/drawing/2014/main" val="1413387079"/>
                    </a:ext>
                  </a:extLst>
                </a:gridCol>
              </a:tblGrid>
              <a:tr h="525196">
                <a:tc>
                  <a:txBody>
                    <a:bodyPr/>
                    <a:lstStyle/>
                    <a:p>
                      <a:r>
                        <a:rPr lang="en-GB" dirty="0">
                          <a:solidFill>
                            <a:schemeClr val="bg1"/>
                          </a:solidFill>
                          <a:latin typeface="Tw Cen MT" panose="020B0602020104020603" pitchFamily="34" charset="0"/>
                        </a:rPr>
                        <a:t>DT15: Systems Development Life Cycle</a:t>
                      </a:r>
                    </a:p>
                  </a:txBody>
                  <a:tcPr>
                    <a:solidFill>
                      <a:srgbClr val="FF0000"/>
                    </a:solidFill>
                  </a:tcPr>
                </a:tc>
                <a:extLst>
                  <a:ext uri="{0D108BD9-81ED-4DB2-BD59-A6C34878D82A}">
                    <a16:rowId xmlns:a16="http://schemas.microsoft.com/office/drawing/2014/main" val="2216127337"/>
                  </a:ext>
                </a:extLst>
              </a:tr>
            </a:tbl>
          </a:graphicData>
        </a:graphic>
      </p:graphicFrame>
      <p:graphicFrame>
        <p:nvGraphicFramePr>
          <p:cNvPr id="12" name="Table 11">
            <a:extLst>
              <a:ext uri="{FF2B5EF4-FFF2-40B4-BE49-F238E27FC236}">
                <a16:creationId xmlns:a16="http://schemas.microsoft.com/office/drawing/2014/main" id="{C55E8C8F-AE8D-402E-BA4F-693D46D66D37}"/>
              </a:ext>
            </a:extLst>
          </p:cNvPr>
          <p:cNvGraphicFramePr>
            <a:graphicFrameLocks noGrp="1"/>
          </p:cNvGraphicFramePr>
          <p:nvPr>
            <p:extLst>
              <p:ext uri="{D42A27DB-BD31-4B8C-83A1-F6EECF244321}">
                <p14:modId xmlns:p14="http://schemas.microsoft.com/office/powerpoint/2010/main" val="1314872130"/>
              </p:ext>
            </p:extLst>
          </p:nvPr>
        </p:nvGraphicFramePr>
        <p:xfrm>
          <a:off x="6719281" y="2722043"/>
          <a:ext cx="5322528" cy="4114800"/>
        </p:xfrm>
        <a:graphic>
          <a:graphicData uri="http://schemas.openxmlformats.org/drawingml/2006/table">
            <a:tbl>
              <a:tblPr firstRow="1" bandRow="1">
                <a:tableStyleId>{5C22544A-7EE6-4342-B048-85BDC9FD1C3A}</a:tableStyleId>
              </a:tblPr>
              <a:tblGrid>
                <a:gridCol w="5322528">
                  <a:extLst>
                    <a:ext uri="{9D8B030D-6E8A-4147-A177-3AD203B41FA5}">
                      <a16:colId xmlns:a16="http://schemas.microsoft.com/office/drawing/2014/main" val="1972610003"/>
                    </a:ext>
                  </a:extLst>
                </a:gridCol>
              </a:tblGrid>
              <a:tr h="344528">
                <a:tc>
                  <a:txBody>
                    <a:bodyPr/>
                    <a:lstStyle/>
                    <a:p>
                      <a:r>
                        <a:rPr lang="en-GB" sz="1800" b="0" dirty="0">
                          <a:solidFill>
                            <a:schemeClr val="bg1"/>
                          </a:solidFill>
                          <a:latin typeface="Tw Cen MT" panose="020B0602020104020603" pitchFamily="34" charset="0"/>
                        </a:rPr>
                        <a:t>Data Flow Diagram (DFD)</a:t>
                      </a:r>
                    </a:p>
                  </a:txBody>
                  <a:tcPr>
                    <a:solidFill>
                      <a:schemeClr val="accent6">
                        <a:lumMod val="75000"/>
                      </a:schemeClr>
                    </a:solidFill>
                  </a:tcPr>
                </a:tc>
                <a:extLst>
                  <a:ext uri="{0D108BD9-81ED-4DB2-BD59-A6C34878D82A}">
                    <a16:rowId xmlns:a16="http://schemas.microsoft.com/office/drawing/2014/main" val="3864680283"/>
                  </a:ext>
                </a:extLst>
              </a:tr>
              <a:tr h="3694615">
                <a:tc>
                  <a:txBody>
                    <a:bodyPr/>
                    <a:lstStyle/>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txBody>
                  <a:tcPr>
                    <a:solidFill>
                      <a:schemeClr val="accent6">
                        <a:lumMod val="20000"/>
                        <a:lumOff val="80000"/>
                      </a:schemeClr>
                    </a:solidFill>
                  </a:tcPr>
                </a:tc>
                <a:extLst>
                  <a:ext uri="{0D108BD9-81ED-4DB2-BD59-A6C34878D82A}">
                    <a16:rowId xmlns:a16="http://schemas.microsoft.com/office/drawing/2014/main" val="3473486398"/>
                  </a:ext>
                </a:extLst>
              </a:tr>
            </a:tbl>
          </a:graphicData>
        </a:graphic>
      </p:graphicFrame>
      <p:graphicFrame>
        <p:nvGraphicFramePr>
          <p:cNvPr id="13" name="Table 12">
            <a:extLst>
              <a:ext uri="{FF2B5EF4-FFF2-40B4-BE49-F238E27FC236}">
                <a16:creationId xmlns:a16="http://schemas.microsoft.com/office/drawing/2014/main" id="{667CA43B-3BDD-4DC2-9D38-7E3DCB6951C0}"/>
              </a:ext>
            </a:extLst>
          </p:cNvPr>
          <p:cNvGraphicFramePr>
            <a:graphicFrameLocks noGrp="1"/>
          </p:cNvGraphicFramePr>
          <p:nvPr>
            <p:extLst>
              <p:ext uri="{D42A27DB-BD31-4B8C-83A1-F6EECF244321}">
                <p14:modId xmlns:p14="http://schemas.microsoft.com/office/powerpoint/2010/main" val="2591629800"/>
              </p:ext>
            </p:extLst>
          </p:nvPr>
        </p:nvGraphicFramePr>
        <p:xfrm>
          <a:off x="150191" y="2722042"/>
          <a:ext cx="6502400" cy="4123622"/>
        </p:xfrm>
        <a:graphic>
          <a:graphicData uri="http://schemas.openxmlformats.org/drawingml/2006/table">
            <a:tbl>
              <a:tblPr firstRow="1" bandRow="1">
                <a:tableStyleId>{5C22544A-7EE6-4342-B048-85BDC9FD1C3A}</a:tableStyleId>
              </a:tblPr>
              <a:tblGrid>
                <a:gridCol w="3865293">
                  <a:extLst>
                    <a:ext uri="{9D8B030D-6E8A-4147-A177-3AD203B41FA5}">
                      <a16:colId xmlns:a16="http://schemas.microsoft.com/office/drawing/2014/main" val="527946528"/>
                    </a:ext>
                  </a:extLst>
                </a:gridCol>
                <a:gridCol w="2637107">
                  <a:extLst>
                    <a:ext uri="{9D8B030D-6E8A-4147-A177-3AD203B41FA5}">
                      <a16:colId xmlns:a16="http://schemas.microsoft.com/office/drawing/2014/main" val="4035167367"/>
                    </a:ext>
                  </a:extLst>
                </a:gridCol>
              </a:tblGrid>
              <a:tr h="356938">
                <a:tc gridSpan="2">
                  <a:txBody>
                    <a:bodyPr/>
                    <a:lstStyle/>
                    <a:p>
                      <a:r>
                        <a:rPr lang="en-GB" b="0" dirty="0">
                          <a:latin typeface="Tw Cen MT" panose="020B0602020104020603" pitchFamily="34" charset="0"/>
                        </a:rPr>
                        <a:t>Data Dictionary</a:t>
                      </a:r>
                    </a:p>
                  </a:txBody>
                  <a:tcPr>
                    <a:solidFill>
                      <a:srgbClr val="7030A0"/>
                    </a:solidFill>
                  </a:tcPr>
                </a:tc>
                <a:tc hMerge="1">
                  <a:txBody>
                    <a:bodyPr/>
                    <a:lstStyle/>
                    <a:p>
                      <a:endParaRPr lang="en-GB"/>
                    </a:p>
                  </a:txBody>
                  <a:tcPr/>
                </a:tc>
                <a:extLst>
                  <a:ext uri="{0D108BD9-81ED-4DB2-BD59-A6C34878D82A}">
                    <a16:rowId xmlns:a16="http://schemas.microsoft.com/office/drawing/2014/main" val="1355131997"/>
                  </a:ext>
                </a:extLst>
              </a:tr>
              <a:tr h="3757862">
                <a:tc>
                  <a:txBody>
                    <a:bodyPr/>
                    <a:lstStyle/>
                    <a:p>
                      <a:endParaRPr lang="en-GB" dirty="0">
                        <a:latin typeface="Tw Cen MT" panose="020B0602020104020603" pitchFamily="34" charset="0"/>
                      </a:endParaRPr>
                    </a:p>
                  </a:txBody>
                  <a:tcPr>
                    <a:solidFill>
                      <a:srgbClr val="CCCCFF"/>
                    </a:solidFill>
                  </a:tcPr>
                </a:tc>
                <a:tc>
                  <a:txBody>
                    <a:bodyPr/>
                    <a:lstStyle/>
                    <a:p>
                      <a:endParaRPr lang="en-GB" sz="1600" dirty="0">
                        <a:latin typeface="Tw Cen MT" panose="020B0602020104020603" pitchFamily="34" charset="0"/>
                      </a:endParaRPr>
                    </a:p>
                    <a:p>
                      <a:r>
                        <a:rPr lang="en-GB" sz="1600" dirty="0">
                          <a:latin typeface="Tw Cen MT" panose="020B0602020104020603" pitchFamily="34" charset="0"/>
                        </a:rPr>
                        <a:t>. </a:t>
                      </a:r>
                    </a:p>
                    <a:p>
                      <a:endParaRPr lang="en-GB" dirty="0">
                        <a:latin typeface="Tw Cen MT" panose="020B0602020104020603" pitchFamily="34" charset="0"/>
                      </a:endParaRPr>
                    </a:p>
                    <a:p>
                      <a:endParaRPr lang="en-GB" dirty="0">
                        <a:latin typeface="Tw Cen MT" panose="020B0602020104020603" pitchFamily="34" charset="0"/>
                      </a:endParaRPr>
                    </a:p>
                  </a:txBody>
                  <a:tcPr>
                    <a:solidFill>
                      <a:srgbClr val="CCCCFF"/>
                    </a:solidFill>
                  </a:tcPr>
                </a:tc>
                <a:extLst>
                  <a:ext uri="{0D108BD9-81ED-4DB2-BD59-A6C34878D82A}">
                    <a16:rowId xmlns:a16="http://schemas.microsoft.com/office/drawing/2014/main" val="3361536227"/>
                  </a:ext>
                </a:extLst>
              </a:tr>
            </a:tbl>
          </a:graphicData>
        </a:graphic>
      </p:graphicFrame>
      <p:sp>
        <p:nvSpPr>
          <p:cNvPr id="21" name="AutoShape 8" descr="File:Light Bulb or Idea Flat Icon Vector.svg - Wikimedia Commons">
            <a:extLst>
              <a:ext uri="{FF2B5EF4-FFF2-40B4-BE49-F238E27FC236}">
                <a16:creationId xmlns:a16="http://schemas.microsoft.com/office/drawing/2014/main" id="{5FAEA503-FF8A-4C4A-B928-B93FF5BF653E}"/>
              </a:ext>
            </a:extLst>
          </p:cNvPr>
          <p:cNvSpPr>
            <a:spLocks noChangeAspect="1" noChangeArrowheads="1"/>
          </p:cNvSpPr>
          <p:nvPr/>
        </p:nvSpPr>
        <p:spPr bwMode="auto">
          <a:xfrm>
            <a:off x="5943599" y="3276599"/>
            <a:ext cx="327991" cy="32799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aphicFrame>
        <p:nvGraphicFramePr>
          <p:cNvPr id="24" name="Table 23">
            <a:extLst>
              <a:ext uri="{FF2B5EF4-FFF2-40B4-BE49-F238E27FC236}">
                <a16:creationId xmlns:a16="http://schemas.microsoft.com/office/drawing/2014/main" id="{6D6774CB-A583-4475-B3D4-EE06E9FF9C8E}"/>
              </a:ext>
            </a:extLst>
          </p:cNvPr>
          <p:cNvGraphicFramePr>
            <a:graphicFrameLocks noGrp="1"/>
          </p:cNvGraphicFramePr>
          <p:nvPr>
            <p:extLst>
              <p:ext uri="{D42A27DB-BD31-4B8C-83A1-F6EECF244321}">
                <p14:modId xmlns:p14="http://schemas.microsoft.com/office/powerpoint/2010/main" val="3198559401"/>
              </p:ext>
            </p:extLst>
          </p:nvPr>
        </p:nvGraphicFramePr>
        <p:xfrm>
          <a:off x="148331" y="779942"/>
          <a:ext cx="3560418" cy="1920240"/>
        </p:xfrm>
        <a:graphic>
          <a:graphicData uri="http://schemas.openxmlformats.org/drawingml/2006/table">
            <a:tbl>
              <a:tblPr firstRow="1" bandRow="1">
                <a:tableStyleId>{5C22544A-7EE6-4342-B048-85BDC9FD1C3A}</a:tableStyleId>
              </a:tblPr>
              <a:tblGrid>
                <a:gridCol w="3560418">
                  <a:extLst>
                    <a:ext uri="{9D8B030D-6E8A-4147-A177-3AD203B41FA5}">
                      <a16:colId xmlns:a16="http://schemas.microsoft.com/office/drawing/2014/main" val="2591224229"/>
                    </a:ext>
                  </a:extLst>
                </a:gridCol>
              </a:tblGrid>
              <a:tr h="155777">
                <a:tc>
                  <a:txBody>
                    <a:bodyPr/>
                    <a:lstStyle/>
                    <a:p>
                      <a:r>
                        <a:rPr lang="en-GB" b="0" dirty="0">
                          <a:latin typeface="Tw Cen MT" panose="020B0602020104020603" pitchFamily="34" charset="0"/>
                        </a:rPr>
                        <a:t>Analysis methods</a:t>
                      </a:r>
                    </a:p>
                  </a:txBody>
                  <a:tcPr>
                    <a:solidFill>
                      <a:schemeClr val="accent2"/>
                    </a:solidFill>
                  </a:tcPr>
                </a:tc>
                <a:extLst>
                  <a:ext uri="{0D108BD9-81ED-4DB2-BD59-A6C34878D82A}">
                    <a16:rowId xmlns:a16="http://schemas.microsoft.com/office/drawing/2014/main" val="3010811832"/>
                  </a:ext>
                </a:extLst>
              </a:tr>
              <a:tr h="765905">
                <a:tc>
                  <a:txBody>
                    <a:bodyPr/>
                    <a:lstStyle/>
                    <a:p>
                      <a:r>
                        <a:rPr lang="en-GB" sz="1600" dirty="0">
                          <a:latin typeface="Tw Cen MT" panose="020B0602020104020603" pitchFamily="34" charset="0"/>
                        </a:rPr>
                        <a:t>The analysis phase looks at the system requirements which are a brief set of functionalities that the system needs to meet to be successful. This includes a decision table, data flow diagram and data dictionary. </a:t>
                      </a:r>
                    </a:p>
                  </a:txBody>
                  <a:tcPr>
                    <a:solidFill>
                      <a:schemeClr val="accent2">
                        <a:lumMod val="40000"/>
                        <a:lumOff val="60000"/>
                      </a:schemeClr>
                    </a:solidFill>
                  </a:tcPr>
                </a:tc>
                <a:extLst>
                  <a:ext uri="{0D108BD9-81ED-4DB2-BD59-A6C34878D82A}">
                    <a16:rowId xmlns:a16="http://schemas.microsoft.com/office/drawing/2014/main" val="2193625941"/>
                  </a:ext>
                </a:extLst>
              </a:tr>
            </a:tbl>
          </a:graphicData>
        </a:graphic>
      </p:graphicFrame>
      <p:sp>
        <p:nvSpPr>
          <p:cNvPr id="19" name="Rectangle 18">
            <a:extLst>
              <a:ext uri="{FF2B5EF4-FFF2-40B4-BE49-F238E27FC236}">
                <a16:creationId xmlns:a16="http://schemas.microsoft.com/office/drawing/2014/main" id="{6C62FC27-A70A-4489-AA1E-2BB72732E6F2}"/>
              </a:ext>
            </a:extLst>
          </p:cNvPr>
          <p:cNvSpPr/>
          <p:nvPr/>
        </p:nvSpPr>
        <p:spPr>
          <a:xfrm>
            <a:off x="216881" y="5242926"/>
            <a:ext cx="3964159" cy="142210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7030A0"/>
                </a:solidFill>
                <a:latin typeface="Tw Cen MT" panose="020B0602020104020603" pitchFamily="34" charset="0"/>
              </a:rPr>
              <a:t>Description:</a:t>
            </a:r>
          </a:p>
          <a:p>
            <a:r>
              <a:rPr lang="en-GB" sz="1600" dirty="0">
                <a:solidFill>
                  <a:schemeClr val="tx1"/>
                </a:solidFill>
                <a:latin typeface="Tw Cen MT" panose="020B0602020104020603" pitchFamily="34" charset="0"/>
              </a:rPr>
              <a:t>A data dictionary is a file or a set of files that contains a database's metadata (properties). The data dictionary contains records about other objects in the database.</a:t>
            </a:r>
            <a:endParaRPr lang="en-GB" dirty="0">
              <a:solidFill>
                <a:srgbClr val="0070C0"/>
              </a:solidFill>
            </a:endParaRPr>
          </a:p>
        </p:txBody>
      </p:sp>
      <p:pic>
        <p:nvPicPr>
          <p:cNvPr id="27" name="Picture 26">
            <a:extLst>
              <a:ext uri="{FF2B5EF4-FFF2-40B4-BE49-F238E27FC236}">
                <a16:creationId xmlns:a16="http://schemas.microsoft.com/office/drawing/2014/main" id="{88F90856-0678-49AF-80F4-FC8B00FF60B8}"/>
              </a:ext>
            </a:extLst>
          </p:cNvPr>
          <p:cNvPicPr>
            <a:picLocks noChangeAspect="1"/>
          </p:cNvPicPr>
          <p:nvPr/>
        </p:nvPicPr>
        <p:blipFill>
          <a:blip r:embed="rId2"/>
          <a:stretch>
            <a:fillRect/>
          </a:stretch>
        </p:blipFill>
        <p:spPr>
          <a:xfrm>
            <a:off x="6826827" y="3137761"/>
            <a:ext cx="3275550" cy="2075879"/>
          </a:xfrm>
          <a:prstGeom prst="rect">
            <a:avLst/>
          </a:prstGeom>
        </p:spPr>
      </p:pic>
      <p:sp>
        <p:nvSpPr>
          <p:cNvPr id="39" name="Rectangle 38">
            <a:extLst>
              <a:ext uri="{FF2B5EF4-FFF2-40B4-BE49-F238E27FC236}">
                <a16:creationId xmlns:a16="http://schemas.microsoft.com/office/drawing/2014/main" id="{AAAF165B-CE57-4D96-97F5-B58744F41669}"/>
              </a:ext>
            </a:extLst>
          </p:cNvPr>
          <p:cNvSpPr/>
          <p:nvPr/>
        </p:nvSpPr>
        <p:spPr>
          <a:xfrm>
            <a:off x="10209923" y="3137761"/>
            <a:ext cx="1765196" cy="167277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00B050"/>
                </a:solidFill>
                <a:latin typeface="Tw Cen MT" panose="020B0602020104020603" pitchFamily="34" charset="0"/>
              </a:rPr>
              <a:t>Description:</a:t>
            </a:r>
          </a:p>
          <a:p>
            <a:r>
              <a:rPr lang="en-GB" sz="1600" dirty="0">
                <a:solidFill>
                  <a:schemeClr val="tx1"/>
                </a:solidFill>
                <a:latin typeface="Tw Cen MT" panose="020B0602020104020603" pitchFamily="34" charset="0"/>
              </a:rPr>
              <a:t>A model that provides detail of each process involved in the IT system.</a:t>
            </a:r>
          </a:p>
        </p:txBody>
      </p:sp>
      <p:pic>
        <p:nvPicPr>
          <p:cNvPr id="40" name="Picture 39">
            <a:extLst>
              <a:ext uri="{FF2B5EF4-FFF2-40B4-BE49-F238E27FC236}">
                <a16:creationId xmlns:a16="http://schemas.microsoft.com/office/drawing/2014/main" id="{147E7085-D34E-401F-B10B-3ABA8939428C}"/>
              </a:ext>
            </a:extLst>
          </p:cNvPr>
          <p:cNvPicPr>
            <a:picLocks noChangeAspect="1"/>
          </p:cNvPicPr>
          <p:nvPr/>
        </p:nvPicPr>
        <p:blipFill rotWithShape="1">
          <a:blip r:embed="rId3"/>
          <a:srcRect l="29262" r="3115" b="1875"/>
          <a:stretch/>
        </p:blipFill>
        <p:spPr>
          <a:xfrm>
            <a:off x="3923245" y="587158"/>
            <a:ext cx="2464303" cy="2011417"/>
          </a:xfrm>
          <a:prstGeom prst="rect">
            <a:avLst/>
          </a:prstGeom>
          <a:ln>
            <a:solidFill>
              <a:schemeClr val="tx1"/>
            </a:solidFill>
          </a:ln>
        </p:spPr>
      </p:pic>
      <p:pic>
        <p:nvPicPr>
          <p:cNvPr id="41" name="Picture 40">
            <a:extLst>
              <a:ext uri="{FF2B5EF4-FFF2-40B4-BE49-F238E27FC236}">
                <a16:creationId xmlns:a16="http://schemas.microsoft.com/office/drawing/2014/main" id="{70C4C660-CE43-4CEB-A15F-59EF6061EB68}"/>
              </a:ext>
            </a:extLst>
          </p:cNvPr>
          <p:cNvPicPr>
            <a:picLocks noChangeAspect="1"/>
          </p:cNvPicPr>
          <p:nvPr/>
        </p:nvPicPr>
        <p:blipFill>
          <a:blip r:embed="rId4"/>
          <a:stretch>
            <a:fillRect/>
          </a:stretch>
        </p:blipFill>
        <p:spPr>
          <a:xfrm>
            <a:off x="216881" y="3140839"/>
            <a:ext cx="3964159" cy="1921451"/>
          </a:xfrm>
          <a:prstGeom prst="rect">
            <a:avLst/>
          </a:prstGeom>
          <a:ln>
            <a:solidFill>
              <a:schemeClr val="tx1"/>
            </a:solidFill>
          </a:ln>
        </p:spPr>
      </p:pic>
      <p:sp>
        <p:nvSpPr>
          <p:cNvPr id="42" name="Rectangle 41">
            <a:extLst>
              <a:ext uri="{FF2B5EF4-FFF2-40B4-BE49-F238E27FC236}">
                <a16:creationId xmlns:a16="http://schemas.microsoft.com/office/drawing/2014/main" id="{52A2BEBC-FE09-4B6F-BBBB-46BAD50A2744}"/>
              </a:ext>
            </a:extLst>
          </p:cNvPr>
          <p:cNvSpPr/>
          <p:nvPr/>
        </p:nvSpPr>
        <p:spPr>
          <a:xfrm>
            <a:off x="4412974" y="3137761"/>
            <a:ext cx="2080591" cy="352726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7030A0"/>
                </a:solidFill>
                <a:latin typeface="Tw Cen MT" panose="020B0602020104020603" pitchFamily="34" charset="0"/>
              </a:rPr>
              <a:t>Properties:</a:t>
            </a:r>
          </a:p>
          <a:p>
            <a:r>
              <a:rPr lang="en-GB" sz="1600" u="sng" dirty="0">
                <a:solidFill>
                  <a:schemeClr val="tx1"/>
                </a:solidFill>
                <a:latin typeface="Tw Cen MT" panose="020B0602020104020603" pitchFamily="34" charset="0"/>
              </a:rPr>
              <a:t>Fields </a:t>
            </a:r>
          </a:p>
          <a:p>
            <a:r>
              <a:rPr lang="en-GB" sz="1600" dirty="0">
                <a:solidFill>
                  <a:schemeClr val="tx1"/>
                </a:solidFill>
                <a:latin typeface="Tw Cen MT" panose="020B0602020104020603" pitchFamily="34" charset="0"/>
              </a:rPr>
              <a:t>A field is a single piece of information from a record. A database record is a set of fields.</a:t>
            </a:r>
          </a:p>
          <a:p>
            <a:r>
              <a:rPr lang="en-GB" sz="1600" u="sng" dirty="0">
                <a:solidFill>
                  <a:schemeClr val="tx1"/>
                </a:solidFill>
                <a:latin typeface="Tw Cen MT" panose="020B0602020104020603" pitchFamily="34" charset="0"/>
              </a:rPr>
              <a:t>Data types</a:t>
            </a:r>
          </a:p>
          <a:p>
            <a:r>
              <a:rPr lang="en-GB" sz="1600" dirty="0">
                <a:solidFill>
                  <a:schemeClr val="tx1"/>
                </a:solidFill>
                <a:latin typeface="Tw Cen MT" panose="020B0602020104020603" pitchFamily="34" charset="0"/>
              </a:rPr>
              <a:t>A data type determines how the data should be represented. Whether it is an integer, text or a date/time.</a:t>
            </a:r>
          </a:p>
          <a:p>
            <a:endParaRPr lang="en-GB" sz="1600" dirty="0">
              <a:solidFill>
                <a:schemeClr val="tx1"/>
              </a:solidFill>
              <a:latin typeface="Tw Cen MT" panose="020B0602020104020603" pitchFamily="34" charset="0"/>
            </a:endParaRPr>
          </a:p>
          <a:p>
            <a:endParaRPr lang="en-GB" dirty="0">
              <a:solidFill>
                <a:srgbClr val="0070C0"/>
              </a:solidFill>
            </a:endParaRPr>
          </a:p>
        </p:txBody>
      </p:sp>
      <p:sp>
        <p:nvSpPr>
          <p:cNvPr id="43" name="Rectangle 42">
            <a:extLst>
              <a:ext uri="{FF2B5EF4-FFF2-40B4-BE49-F238E27FC236}">
                <a16:creationId xmlns:a16="http://schemas.microsoft.com/office/drawing/2014/main" id="{7CC32E8D-0D59-4F87-843D-3B9A74CFD032}"/>
              </a:ext>
            </a:extLst>
          </p:cNvPr>
          <p:cNvSpPr/>
          <p:nvPr/>
        </p:nvSpPr>
        <p:spPr>
          <a:xfrm>
            <a:off x="6826827" y="5242926"/>
            <a:ext cx="5148292" cy="142210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00B050"/>
                </a:solidFill>
                <a:latin typeface="Tw Cen MT" panose="020B0602020104020603" pitchFamily="34" charset="0"/>
              </a:rPr>
              <a:t>Properties:</a:t>
            </a:r>
          </a:p>
          <a:p>
            <a:r>
              <a:rPr lang="en-GB" sz="1600" dirty="0">
                <a:solidFill>
                  <a:schemeClr val="tx1"/>
                </a:solidFill>
                <a:latin typeface="Tw Cen MT" panose="020B0602020104020603" pitchFamily="34" charset="0"/>
              </a:rPr>
              <a:t>External entity – Inputs and retrieves data from the IT system.</a:t>
            </a:r>
          </a:p>
          <a:p>
            <a:r>
              <a:rPr lang="en-GB" sz="1600" dirty="0">
                <a:solidFill>
                  <a:schemeClr val="tx1"/>
                </a:solidFill>
                <a:latin typeface="Tw Cen MT" panose="020B0602020104020603" pitchFamily="34" charset="0"/>
              </a:rPr>
              <a:t>Process – Manipulation of data.</a:t>
            </a:r>
          </a:p>
          <a:p>
            <a:r>
              <a:rPr lang="en-GB" sz="1600" dirty="0">
                <a:solidFill>
                  <a:schemeClr val="tx1"/>
                </a:solidFill>
                <a:latin typeface="Tw Cen MT" panose="020B0602020104020603" pitchFamily="34" charset="0"/>
              </a:rPr>
              <a:t>Flow line – Illustrates data being sent and received.</a:t>
            </a:r>
          </a:p>
          <a:p>
            <a:r>
              <a:rPr lang="en-GB" sz="1600" dirty="0">
                <a:solidFill>
                  <a:schemeClr val="tx1"/>
                </a:solidFill>
                <a:latin typeface="Tw Cen MT" panose="020B0602020104020603" pitchFamily="34" charset="0"/>
              </a:rPr>
              <a:t>Data store – A location at which the data is saved.</a:t>
            </a:r>
          </a:p>
        </p:txBody>
      </p:sp>
      <p:sp>
        <p:nvSpPr>
          <p:cNvPr id="44" name="Rectangle 43">
            <a:extLst>
              <a:ext uri="{FF2B5EF4-FFF2-40B4-BE49-F238E27FC236}">
                <a16:creationId xmlns:a16="http://schemas.microsoft.com/office/drawing/2014/main" id="{5519D51C-80E0-42A9-9287-12B926279ACF}"/>
              </a:ext>
            </a:extLst>
          </p:cNvPr>
          <p:cNvSpPr/>
          <p:nvPr/>
        </p:nvSpPr>
        <p:spPr>
          <a:xfrm>
            <a:off x="6506817" y="587158"/>
            <a:ext cx="5468302" cy="88383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0070C0"/>
                </a:solidFill>
                <a:latin typeface="Tw Cen MT" panose="020B0602020104020603" pitchFamily="34" charset="0"/>
              </a:rPr>
              <a:t>Description:</a:t>
            </a:r>
          </a:p>
          <a:p>
            <a:r>
              <a:rPr lang="en-GB" sz="1600" dirty="0">
                <a:solidFill>
                  <a:schemeClr val="tx1"/>
                </a:solidFill>
                <a:latin typeface="Tw Cen MT" panose="020B0602020104020603" pitchFamily="34" charset="0"/>
              </a:rPr>
              <a:t>The purpose of a decision table is to identify how a system would respond to a different section of actions. </a:t>
            </a:r>
          </a:p>
        </p:txBody>
      </p:sp>
      <p:sp>
        <p:nvSpPr>
          <p:cNvPr id="45" name="Rectangle 44">
            <a:extLst>
              <a:ext uri="{FF2B5EF4-FFF2-40B4-BE49-F238E27FC236}">
                <a16:creationId xmlns:a16="http://schemas.microsoft.com/office/drawing/2014/main" id="{D8729D44-CBA3-47D3-81A0-F484B4DF84B1}"/>
              </a:ext>
            </a:extLst>
          </p:cNvPr>
          <p:cNvSpPr/>
          <p:nvPr/>
        </p:nvSpPr>
        <p:spPr>
          <a:xfrm>
            <a:off x="6506817" y="1562812"/>
            <a:ext cx="5468302" cy="103576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0070C0"/>
                </a:solidFill>
                <a:latin typeface="Tw Cen MT" panose="020B0602020104020603" pitchFamily="34" charset="0"/>
              </a:rPr>
              <a:t>Properties:</a:t>
            </a:r>
          </a:p>
          <a:p>
            <a:r>
              <a:rPr lang="en-GB" sz="1600" dirty="0">
                <a:solidFill>
                  <a:schemeClr val="tx1"/>
                </a:solidFill>
                <a:latin typeface="Tw Cen MT" panose="020B0602020104020603" pitchFamily="34" charset="0"/>
              </a:rPr>
              <a:t>Condition – A question that has a particular outcome.</a:t>
            </a:r>
          </a:p>
          <a:p>
            <a:r>
              <a:rPr lang="en-GB" sz="1600" dirty="0">
                <a:solidFill>
                  <a:schemeClr val="tx1"/>
                </a:solidFill>
                <a:latin typeface="Tw Cen MT" panose="020B0602020104020603" pitchFamily="34" charset="0"/>
              </a:rPr>
              <a:t>Rule – Determines whether a condition has been met. </a:t>
            </a:r>
          </a:p>
          <a:p>
            <a:r>
              <a:rPr lang="en-GB" sz="1600" dirty="0">
                <a:solidFill>
                  <a:schemeClr val="tx1"/>
                </a:solidFill>
                <a:latin typeface="Tw Cen MT" panose="020B0602020104020603" pitchFamily="34" charset="0"/>
              </a:rPr>
              <a:t>Action – Is the outcome itself.</a:t>
            </a:r>
          </a:p>
        </p:txBody>
      </p:sp>
    </p:spTree>
    <p:extLst>
      <p:ext uri="{BB962C8B-B14F-4D97-AF65-F5344CB8AC3E}">
        <p14:creationId xmlns:p14="http://schemas.microsoft.com/office/powerpoint/2010/main" val="33965775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1D425908-DDAF-4A2A-8219-FBA6422BB746}"/>
              </a:ext>
            </a:extLst>
          </p:cNvPr>
          <p:cNvGraphicFramePr>
            <a:graphicFrameLocks noGrp="1"/>
          </p:cNvGraphicFramePr>
          <p:nvPr>
            <p:extLst>
              <p:ext uri="{D42A27DB-BD31-4B8C-83A1-F6EECF244321}">
                <p14:modId xmlns:p14="http://schemas.microsoft.com/office/powerpoint/2010/main" val="2837168248"/>
              </p:ext>
            </p:extLst>
          </p:nvPr>
        </p:nvGraphicFramePr>
        <p:xfrm>
          <a:off x="150191" y="96814"/>
          <a:ext cx="3870263" cy="365760"/>
        </p:xfrm>
        <a:graphic>
          <a:graphicData uri="http://schemas.openxmlformats.org/drawingml/2006/table">
            <a:tbl>
              <a:tblPr firstRow="1" bandRow="1">
                <a:tableStyleId>{5C22544A-7EE6-4342-B048-85BDC9FD1C3A}</a:tableStyleId>
              </a:tblPr>
              <a:tblGrid>
                <a:gridCol w="3870263">
                  <a:extLst>
                    <a:ext uri="{9D8B030D-6E8A-4147-A177-3AD203B41FA5}">
                      <a16:colId xmlns:a16="http://schemas.microsoft.com/office/drawing/2014/main" val="1413387079"/>
                    </a:ext>
                  </a:extLst>
                </a:gridCol>
              </a:tblGrid>
              <a:tr h="340508">
                <a:tc>
                  <a:txBody>
                    <a:bodyPr/>
                    <a:lstStyle/>
                    <a:p>
                      <a:r>
                        <a:rPr lang="en-GB" dirty="0">
                          <a:solidFill>
                            <a:schemeClr val="bg1"/>
                          </a:solidFill>
                          <a:latin typeface="Tw Cen MT" panose="020B0602020104020603" pitchFamily="34" charset="0"/>
                        </a:rPr>
                        <a:t>DT15: Systems Development Life Cycle</a:t>
                      </a:r>
                    </a:p>
                  </a:txBody>
                  <a:tcPr>
                    <a:solidFill>
                      <a:srgbClr val="FF0000"/>
                    </a:solidFill>
                  </a:tcPr>
                </a:tc>
                <a:extLst>
                  <a:ext uri="{0D108BD9-81ED-4DB2-BD59-A6C34878D82A}">
                    <a16:rowId xmlns:a16="http://schemas.microsoft.com/office/drawing/2014/main" val="2216127337"/>
                  </a:ext>
                </a:extLst>
              </a:tr>
            </a:tbl>
          </a:graphicData>
        </a:graphic>
      </p:graphicFrame>
      <p:graphicFrame>
        <p:nvGraphicFramePr>
          <p:cNvPr id="13" name="Table 12">
            <a:extLst>
              <a:ext uri="{FF2B5EF4-FFF2-40B4-BE49-F238E27FC236}">
                <a16:creationId xmlns:a16="http://schemas.microsoft.com/office/drawing/2014/main" id="{667CA43B-3BDD-4DC2-9D38-7E3DCB6951C0}"/>
              </a:ext>
            </a:extLst>
          </p:cNvPr>
          <p:cNvGraphicFramePr>
            <a:graphicFrameLocks noGrp="1"/>
          </p:cNvGraphicFramePr>
          <p:nvPr>
            <p:extLst/>
          </p:nvPr>
        </p:nvGraphicFramePr>
        <p:xfrm>
          <a:off x="150189" y="1963788"/>
          <a:ext cx="9400211" cy="4826108"/>
        </p:xfrm>
        <a:graphic>
          <a:graphicData uri="http://schemas.openxmlformats.org/drawingml/2006/table">
            <a:tbl>
              <a:tblPr firstRow="1" bandRow="1">
                <a:tableStyleId>{5C22544A-7EE6-4342-B048-85BDC9FD1C3A}</a:tableStyleId>
              </a:tblPr>
              <a:tblGrid>
                <a:gridCol w="9400211">
                  <a:extLst>
                    <a:ext uri="{9D8B030D-6E8A-4147-A177-3AD203B41FA5}">
                      <a16:colId xmlns:a16="http://schemas.microsoft.com/office/drawing/2014/main" val="527946528"/>
                    </a:ext>
                  </a:extLst>
                </a:gridCol>
              </a:tblGrid>
              <a:tr h="418640">
                <a:tc>
                  <a:txBody>
                    <a:bodyPr/>
                    <a:lstStyle/>
                    <a:p>
                      <a:r>
                        <a:rPr lang="en-GB" b="0" dirty="0">
                          <a:latin typeface="Tw Cen MT" panose="020B0602020104020603" pitchFamily="34" charset="0"/>
                        </a:rPr>
                        <a:t>Test data:</a:t>
                      </a:r>
                    </a:p>
                  </a:txBody>
                  <a:tcPr>
                    <a:solidFill>
                      <a:srgbClr val="7030A0"/>
                    </a:solidFill>
                  </a:tcPr>
                </a:tc>
                <a:extLst>
                  <a:ext uri="{0D108BD9-81ED-4DB2-BD59-A6C34878D82A}">
                    <a16:rowId xmlns:a16="http://schemas.microsoft.com/office/drawing/2014/main" val="1355131997"/>
                  </a:ext>
                </a:extLst>
              </a:tr>
              <a:tr h="4407468">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rgbClr val="CCCCFF"/>
                    </a:solidFill>
                  </a:tcPr>
                </a:tc>
                <a:extLst>
                  <a:ext uri="{0D108BD9-81ED-4DB2-BD59-A6C34878D82A}">
                    <a16:rowId xmlns:a16="http://schemas.microsoft.com/office/drawing/2014/main" val="3361536227"/>
                  </a:ext>
                </a:extLst>
              </a:tr>
            </a:tbl>
          </a:graphicData>
        </a:graphic>
      </p:graphicFrame>
      <p:sp>
        <p:nvSpPr>
          <p:cNvPr id="21" name="AutoShape 8" descr="File:Light Bulb or Idea Flat Icon Vector.svg - Wikimedia Commons">
            <a:extLst>
              <a:ext uri="{FF2B5EF4-FFF2-40B4-BE49-F238E27FC236}">
                <a16:creationId xmlns:a16="http://schemas.microsoft.com/office/drawing/2014/main" id="{5FAEA503-FF8A-4C4A-B928-B93FF5BF653E}"/>
              </a:ext>
            </a:extLst>
          </p:cNvPr>
          <p:cNvSpPr>
            <a:spLocks noChangeAspect="1" noChangeArrowheads="1"/>
          </p:cNvSpPr>
          <p:nvPr/>
        </p:nvSpPr>
        <p:spPr bwMode="auto">
          <a:xfrm>
            <a:off x="5943599" y="3276599"/>
            <a:ext cx="327991" cy="32799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aphicFrame>
        <p:nvGraphicFramePr>
          <p:cNvPr id="24" name="Table 23">
            <a:extLst>
              <a:ext uri="{FF2B5EF4-FFF2-40B4-BE49-F238E27FC236}">
                <a16:creationId xmlns:a16="http://schemas.microsoft.com/office/drawing/2014/main" id="{6D6774CB-A583-4475-B3D4-EE06E9FF9C8E}"/>
              </a:ext>
            </a:extLst>
          </p:cNvPr>
          <p:cNvGraphicFramePr>
            <a:graphicFrameLocks noGrp="1"/>
          </p:cNvGraphicFramePr>
          <p:nvPr>
            <p:extLst>
              <p:ext uri="{D42A27DB-BD31-4B8C-83A1-F6EECF244321}">
                <p14:modId xmlns:p14="http://schemas.microsoft.com/office/powerpoint/2010/main" val="3810111760"/>
              </p:ext>
            </p:extLst>
          </p:nvPr>
        </p:nvGraphicFramePr>
        <p:xfrm>
          <a:off x="150189" y="488071"/>
          <a:ext cx="3870265" cy="1432560"/>
        </p:xfrm>
        <a:graphic>
          <a:graphicData uri="http://schemas.openxmlformats.org/drawingml/2006/table">
            <a:tbl>
              <a:tblPr firstRow="1" bandRow="1">
                <a:tableStyleId>{5C22544A-7EE6-4342-B048-85BDC9FD1C3A}</a:tableStyleId>
              </a:tblPr>
              <a:tblGrid>
                <a:gridCol w="3870265">
                  <a:extLst>
                    <a:ext uri="{9D8B030D-6E8A-4147-A177-3AD203B41FA5}">
                      <a16:colId xmlns:a16="http://schemas.microsoft.com/office/drawing/2014/main" val="2591224229"/>
                    </a:ext>
                  </a:extLst>
                </a:gridCol>
              </a:tblGrid>
              <a:tr h="348114">
                <a:tc>
                  <a:txBody>
                    <a:bodyPr/>
                    <a:lstStyle/>
                    <a:p>
                      <a:r>
                        <a:rPr lang="en-GB" b="0" dirty="0">
                          <a:latin typeface="Tw Cen MT" panose="020B0602020104020603" pitchFamily="34" charset="0"/>
                        </a:rPr>
                        <a:t>2.3.1 Testing</a:t>
                      </a:r>
                    </a:p>
                  </a:txBody>
                  <a:tcPr>
                    <a:solidFill>
                      <a:schemeClr val="accent2"/>
                    </a:solidFill>
                  </a:tcPr>
                </a:tc>
                <a:extLst>
                  <a:ext uri="{0D108BD9-81ED-4DB2-BD59-A6C34878D82A}">
                    <a16:rowId xmlns:a16="http://schemas.microsoft.com/office/drawing/2014/main" val="3010811832"/>
                  </a:ext>
                </a:extLst>
              </a:tr>
              <a:tr h="1015333">
                <a:tc>
                  <a:txBody>
                    <a:bodyPr/>
                    <a:lstStyle/>
                    <a:p>
                      <a:r>
                        <a:rPr lang="en-GB" sz="1600" dirty="0">
                          <a:latin typeface="Tw Cen MT" panose="020B0602020104020603" pitchFamily="34" charset="0"/>
                        </a:rPr>
                        <a:t>In computer hardware and software development, testing is used at key intervals to determine whether the program meets the needs of the client (end user)</a:t>
                      </a:r>
                    </a:p>
                  </a:txBody>
                  <a:tcPr>
                    <a:solidFill>
                      <a:schemeClr val="accent2">
                        <a:lumMod val="40000"/>
                        <a:lumOff val="60000"/>
                      </a:schemeClr>
                    </a:solidFill>
                  </a:tcPr>
                </a:tc>
                <a:extLst>
                  <a:ext uri="{0D108BD9-81ED-4DB2-BD59-A6C34878D82A}">
                    <a16:rowId xmlns:a16="http://schemas.microsoft.com/office/drawing/2014/main" val="2193625941"/>
                  </a:ext>
                </a:extLst>
              </a:tr>
            </a:tbl>
          </a:graphicData>
        </a:graphic>
      </p:graphicFrame>
      <p:sp>
        <p:nvSpPr>
          <p:cNvPr id="9" name="AutoShape 8" descr="File:Speaker Icon.svg - Wikipedia">
            <a:extLst>
              <a:ext uri="{FF2B5EF4-FFF2-40B4-BE49-F238E27FC236}">
                <a16:creationId xmlns:a16="http://schemas.microsoft.com/office/drawing/2014/main" id="{B0764AF9-9AE0-49DA-AC5C-AF9C96F4AA2E}"/>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2" name="Rectangle 31">
            <a:extLst>
              <a:ext uri="{FF2B5EF4-FFF2-40B4-BE49-F238E27FC236}">
                <a16:creationId xmlns:a16="http://schemas.microsoft.com/office/drawing/2014/main" id="{FD57D4AE-AA24-47EB-99EA-0692C3FA0B98}"/>
              </a:ext>
            </a:extLst>
          </p:cNvPr>
          <p:cNvSpPr/>
          <p:nvPr/>
        </p:nvSpPr>
        <p:spPr>
          <a:xfrm>
            <a:off x="7263090" y="2487934"/>
            <a:ext cx="2048660" cy="229452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rgbClr val="7030A0"/>
                </a:solidFill>
                <a:latin typeface="Tw Cen MT" panose="020B0602020104020603" pitchFamily="34" charset="0"/>
              </a:rPr>
              <a:t>Valid:</a:t>
            </a:r>
          </a:p>
          <a:p>
            <a:r>
              <a:rPr lang="en-GB" sz="1600" dirty="0">
                <a:solidFill>
                  <a:schemeClr val="tx1"/>
                </a:solidFill>
                <a:latin typeface="Tw Cen MT" panose="020B0602020104020603" pitchFamily="34" charset="0"/>
              </a:rPr>
              <a:t>Testing data that should definitely work or should be accepted by the program. Any number between 2 and 99 would be a valid test in this example.</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graphicFrame>
        <p:nvGraphicFramePr>
          <p:cNvPr id="36" name="Table 35">
            <a:extLst>
              <a:ext uri="{FF2B5EF4-FFF2-40B4-BE49-F238E27FC236}">
                <a16:creationId xmlns:a16="http://schemas.microsoft.com/office/drawing/2014/main" id="{879A1B81-7A67-4DD8-90AB-5D7803BC8A85}"/>
              </a:ext>
            </a:extLst>
          </p:cNvPr>
          <p:cNvGraphicFramePr>
            <a:graphicFrameLocks noGrp="1"/>
          </p:cNvGraphicFramePr>
          <p:nvPr>
            <p:extLst>
              <p:ext uri="{D42A27DB-BD31-4B8C-83A1-F6EECF244321}">
                <p14:modId xmlns:p14="http://schemas.microsoft.com/office/powerpoint/2010/main" val="2714769064"/>
              </p:ext>
            </p:extLst>
          </p:nvPr>
        </p:nvGraphicFramePr>
        <p:xfrm>
          <a:off x="4181867" y="86595"/>
          <a:ext cx="7794173" cy="1833596"/>
        </p:xfrm>
        <a:graphic>
          <a:graphicData uri="http://schemas.openxmlformats.org/drawingml/2006/table">
            <a:tbl>
              <a:tblPr firstRow="1" bandRow="1">
                <a:tableStyleId>{5C22544A-7EE6-4342-B048-85BDC9FD1C3A}</a:tableStyleId>
              </a:tblPr>
              <a:tblGrid>
                <a:gridCol w="7794173">
                  <a:extLst>
                    <a:ext uri="{9D8B030D-6E8A-4147-A177-3AD203B41FA5}">
                      <a16:colId xmlns:a16="http://schemas.microsoft.com/office/drawing/2014/main" val="527946528"/>
                    </a:ext>
                  </a:extLst>
                </a:gridCol>
              </a:tblGrid>
              <a:tr h="375999">
                <a:tc>
                  <a:txBody>
                    <a:bodyPr/>
                    <a:lstStyle/>
                    <a:p>
                      <a:r>
                        <a:rPr lang="en-GB" b="0" dirty="0">
                          <a:latin typeface="Tw Cen MT" panose="020B0602020104020603" pitchFamily="34" charset="0"/>
                        </a:rPr>
                        <a:t>Example test table</a:t>
                      </a:r>
                    </a:p>
                  </a:txBody>
                  <a:tcPr>
                    <a:solidFill>
                      <a:srgbClr val="0070C0"/>
                    </a:solidFill>
                  </a:tcPr>
                </a:tc>
                <a:extLst>
                  <a:ext uri="{0D108BD9-81ED-4DB2-BD59-A6C34878D82A}">
                    <a16:rowId xmlns:a16="http://schemas.microsoft.com/office/drawing/2014/main" val="1355131997"/>
                  </a:ext>
                </a:extLst>
              </a:tr>
              <a:tr h="1457597">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chemeClr val="accent5">
                        <a:lumMod val="20000"/>
                        <a:lumOff val="80000"/>
                      </a:schemeClr>
                    </a:solidFill>
                  </a:tcPr>
                </a:tc>
                <a:extLst>
                  <a:ext uri="{0D108BD9-81ED-4DB2-BD59-A6C34878D82A}">
                    <a16:rowId xmlns:a16="http://schemas.microsoft.com/office/drawing/2014/main" val="3361536227"/>
                  </a:ext>
                </a:extLst>
              </a:tr>
            </a:tbl>
          </a:graphicData>
        </a:graphic>
      </p:graphicFrame>
      <p:pic>
        <p:nvPicPr>
          <p:cNvPr id="18" name="Picture 17" descr="Screen Clipping">
            <a:extLst>
              <a:ext uri="{FF2B5EF4-FFF2-40B4-BE49-F238E27FC236}">
                <a16:creationId xmlns:a16="http://schemas.microsoft.com/office/drawing/2014/main" id="{F0070534-86B2-4DF8-B53B-9D2FC05409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0250" y="2497229"/>
            <a:ext cx="3852853" cy="2045742"/>
          </a:xfrm>
          <a:prstGeom prst="rect">
            <a:avLst/>
          </a:prstGeom>
        </p:spPr>
      </p:pic>
      <p:sp>
        <p:nvSpPr>
          <p:cNvPr id="19" name="Rectangle 18">
            <a:extLst>
              <a:ext uri="{FF2B5EF4-FFF2-40B4-BE49-F238E27FC236}">
                <a16:creationId xmlns:a16="http://schemas.microsoft.com/office/drawing/2014/main" id="{14CEF7CC-4380-4AF6-90A7-E1DD8A8CF403}"/>
              </a:ext>
            </a:extLst>
          </p:cNvPr>
          <p:cNvSpPr/>
          <p:nvPr/>
        </p:nvSpPr>
        <p:spPr>
          <a:xfrm>
            <a:off x="322360" y="2487934"/>
            <a:ext cx="1928729" cy="205503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rgbClr val="7030A0"/>
                </a:solidFill>
                <a:latin typeface="Tw Cen MT" panose="020B0602020104020603" pitchFamily="34" charset="0"/>
              </a:rPr>
              <a:t>Boundary</a:t>
            </a:r>
          </a:p>
          <a:p>
            <a:r>
              <a:rPr lang="en-GB" sz="1600" dirty="0">
                <a:solidFill>
                  <a:srgbClr val="7030A0"/>
                </a:solidFill>
                <a:latin typeface="Tw Cen MT" panose="020B0602020104020603" pitchFamily="34" charset="0"/>
              </a:rPr>
              <a:t>(Valid extreme)</a:t>
            </a:r>
          </a:p>
          <a:p>
            <a:r>
              <a:rPr lang="en-GB" sz="1600" dirty="0">
                <a:solidFill>
                  <a:schemeClr val="tx1"/>
                </a:solidFill>
                <a:latin typeface="Tw Cen MT" panose="020B0602020104020603" pitchFamily="34" charset="0"/>
              </a:rPr>
              <a:t>Testing inside the boundary. What will just be accepted? In this example, a valid extreme test would be 1 or 100.</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sp>
        <p:nvSpPr>
          <p:cNvPr id="20" name="Rectangle 19">
            <a:extLst>
              <a:ext uri="{FF2B5EF4-FFF2-40B4-BE49-F238E27FC236}">
                <a16:creationId xmlns:a16="http://schemas.microsoft.com/office/drawing/2014/main" id="{8BF769ED-8C6F-4875-8E3B-6FA32AD18F3D}"/>
              </a:ext>
            </a:extLst>
          </p:cNvPr>
          <p:cNvSpPr/>
          <p:nvPr/>
        </p:nvSpPr>
        <p:spPr>
          <a:xfrm>
            <a:off x="322359" y="4638915"/>
            <a:ext cx="1928729" cy="205503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rgbClr val="7030A0"/>
                </a:solidFill>
                <a:latin typeface="Tw Cen MT" panose="020B0602020104020603" pitchFamily="34" charset="0"/>
              </a:rPr>
              <a:t>Boundary</a:t>
            </a:r>
          </a:p>
          <a:p>
            <a:r>
              <a:rPr lang="en-GB" sz="1600" dirty="0">
                <a:solidFill>
                  <a:srgbClr val="7030A0"/>
                </a:solidFill>
                <a:latin typeface="Tw Cen MT" panose="020B0602020104020603" pitchFamily="34" charset="0"/>
              </a:rPr>
              <a:t>(Invalid extreme)</a:t>
            </a:r>
          </a:p>
          <a:p>
            <a:r>
              <a:rPr lang="en-GB" sz="1600" dirty="0">
                <a:solidFill>
                  <a:schemeClr val="tx1"/>
                </a:solidFill>
                <a:latin typeface="Tw Cen MT" panose="020B0602020104020603" pitchFamily="34" charset="0"/>
              </a:rPr>
              <a:t>Testing outside the boundary. What will just about not be accepted?</a:t>
            </a:r>
          </a:p>
          <a:p>
            <a:r>
              <a:rPr lang="en-GB" sz="1600" dirty="0">
                <a:solidFill>
                  <a:schemeClr val="tx1"/>
                </a:solidFill>
                <a:latin typeface="Tw Cen MT" panose="020B0602020104020603" pitchFamily="34" charset="0"/>
              </a:rPr>
              <a:t>In this example it would be 0 and 101.</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sp>
        <p:nvSpPr>
          <p:cNvPr id="26" name="Rectangle 25">
            <a:extLst>
              <a:ext uri="{FF2B5EF4-FFF2-40B4-BE49-F238E27FC236}">
                <a16:creationId xmlns:a16="http://schemas.microsoft.com/office/drawing/2014/main" id="{EDE8D6BE-39E7-45F8-ABFB-A00486E5008A}"/>
              </a:ext>
            </a:extLst>
          </p:cNvPr>
          <p:cNvSpPr/>
          <p:nvPr/>
        </p:nvSpPr>
        <p:spPr>
          <a:xfrm>
            <a:off x="7263090" y="4878401"/>
            <a:ext cx="2048660" cy="18155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rgbClr val="7030A0"/>
                </a:solidFill>
                <a:latin typeface="Tw Cen MT" panose="020B0602020104020603" pitchFamily="34" charset="0"/>
              </a:rPr>
              <a:t>Erroneous: </a:t>
            </a:r>
          </a:p>
          <a:p>
            <a:r>
              <a:rPr lang="en-GB" sz="1600" dirty="0">
                <a:solidFill>
                  <a:schemeClr val="tx1"/>
                </a:solidFill>
                <a:latin typeface="Tw Cen MT" panose="020B0602020104020603" pitchFamily="34" charset="0"/>
              </a:rPr>
              <a:t>Purposely testing something extreme that wouldn’t work. In this example, using a letter instead of a number. </a:t>
            </a:r>
          </a:p>
          <a:p>
            <a:endParaRPr lang="en-GB" sz="1600" dirty="0">
              <a:solidFill>
                <a:schemeClr val="tx1"/>
              </a:solidFill>
              <a:latin typeface="Tw Cen MT" panose="020B0602020104020603" pitchFamily="34" charset="0"/>
            </a:endParaRPr>
          </a:p>
          <a:p>
            <a:endParaRPr lang="en-GB" dirty="0">
              <a:solidFill>
                <a:srgbClr val="0070C0"/>
              </a:solidFill>
            </a:endParaRPr>
          </a:p>
        </p:txBody>
      </p:sp>
      <p:graphicFrame>
        <p:nvGraphicFramePr>
          <p:cNvPr id="2" name="Table 1">
            <a:extLst>
              <a:ext uri="{FF2B5EF4-FFF2-40B4-BE49-F238E27FC236}">
                <a16:creationId xmlns:a16="http://schemas.microsoft.com/office/drawing/2014/main" id="{29BA86B9-4B1A-4B3F-ABD5-B24D3274DC57}"/>
              </a:ext>
            </a:extLst>
          </p:cNvPr>
          <p:cNvGraphicFramePr>
            <a:graphicFrameLocks noGrp="1"/>
          </p:cNvGraphicFramePr>
          <p:nvPr>
            <p:extLst>
              <p:ext uri="{D42A27DB-BD31-4B8C-83A1-F6EECF244321}">
                <p14:modId xmlns:p14="http://schemas.microsoft.com/office/powerpoint/2010/main" val="1116732978"/>
              </p:ext>
            </p:extLst>
          </p:nvPr>
        </p:nvGraphicFramePr>
        <p:xfrm>
          <a:off x="4306957" y="628204"/>
          <a:ext cx="7588378" cy="949960"/>
        </p:xfrm>
        <a:graphic>
          <a:graphicData uri="http://schemas.openxmlformats.org/drawingml/2006/table">
            <a:tbl>
              <a:tblPr firstRow="1" bandRow="1">
                <a:tableStyleId>{5C22544A-7EE6-4342-B048-85BDC9FD1C3A}</a:tableStyleId>
              </a:tblPr>
              <a:tblGrid>
                <a:gridCol w="1264730">
                  <a:extLst>
                    <a:ext uri="{9D8B030D-6E8A-4147-A177-3AD203B41FA5}">
                      <a16:colId xmlns:a16="http://schemas.microsoft.com/office/drawing/2014/main" val="1266468834"/>
                    </a:ext>
                  </a:extLst>
                </a:gridCol>
                <a:gridCol w="1242144">
                  <a:extLst>
                    <a:ext uri="{9D8B030D-6E8A-4147-A177-3AD203B41FA5}">
                      <a16:colId xmlns:a16="http://schemas.microsoft.com/office/drawing/2014/main" val="3172050960"/>
                    </a:ext>
                  </a:extLst>
                </a:gridCol>
                <a:gridCol w="1287314">
                  <a:extLst>
                    <a:ext uri="{9D8B030D-6E8A-4147-A177-3AD203B41FA5}">
                      <a16:colId xmlns:a16="http://schemas.microsoft.com/office/drawing/2014/main" val="40401635"/>
                    </a:ext>
                  </a:extLst>
                </a:gridCol>
                <a:gridCol w="1264730">
                  <a:extLst>
                    <a:ext uri="{9D8B030D-6E8A-4147-A177-3AD203B41FA5}">
                      <a16:colId xmlns:a16="http://schemas.microsoft.com/office/drawing/2014/main" val="1907530187"/>
                    </a:ext>
                  </a:extLst>
                </a:gridCol>
                <a:gridCol w="1264730">
                  <a:extLst>
                    <a:ext uri="{9D8B030D-6E8A-4147-A177-3AD203B41FA5}">
                      <a16:colId xmlns:a16="http://schemas.microsoft.com/office/drawing/2014/main" val="744574312"/>
                    </a:ext>
                  </a:extLst>
                </a:gridCol>
                <a:gridCol w="1264730">
                  <a:extLst>
                    <a:ext uri="{9D8B030D-6E8A-4147-A177-3AD203B41FA5}">
                      <a16:colId xmlns:a16="http://schemas.microsoft.com/office/drawing/2014/main" val="1414155247"/>
                    </a:ext>
                  </a:extLst>
                </a:gridCol>
              </a:tblGrid>
              <a:tr h="131877">
                <a:tc>
                  <a:txBody>
                    <a:bodyPr/>
                    <a:lstStyle/>
                    <a:p>
                      <a:r>
                        <a:rPr lang="en-GB" sz="1600" dirty="0">
                          <a:latin typeface="Tw Cen MT" panose="020B0602020104020603" pitchFamily="34" charset="0"/>
                        </a:rPr>
                        <a:t>Test No.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dirty="0">
                          <a:latin typeface="Tw Cen MT" panose="020B0602020104020603" pitchFamily="34" charset="0"/>
                        </a:rPr>
                        <a:t>Description/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Tw Cen MT" panose="020B0602020104020603" pitchFamily="34" charset="0"/>
                        </a:rPr>
                        <a:t>Type of test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Tw Cen MT" panose="020B0602020104020603" pitchFamily="34" charset="0"/>
                        </a:rPr>
                        <a:t>Expected outcome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Tw Cen MT" panose="020B0602020104020603" pitchFamily="34" charset="0"/>
                        </a:rPr>
                        <a:t>Actual outcome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Tw Cen MT" panose="020B0602020104020603" pitchFamily="34" charset="0"/>
                        </a:rPr>
                        <a:t>Pass/Fail</a:t>
                      </a:r>
                    </a:p>
                    <a:p>
                      <a:endParaRPr lang="en-GB" sz="160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dirty="0">
                          <a:latin typeface="Tw Cen MT" panose="020B0602020104020603" pitchFamily="34" charset="0"/>
                        </a:rPr>
                        <a:t>Remedial action?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03766588"/>
                  </a:ext>
                </a:extLst>
              </a:tr>
              <a:tr h="370840">
                <a:tc>
                  <a:txBody>
                    <a:bodyPr/>
                    <a:lstStyle/>
                    <a:p>
                      <a:endParaRPr lang="en-GB" sz="160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60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60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60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60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60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12858301"/>
                  </a:ext>
                </a:extLst>
              </a:tr>
            </a:tbl>
          </a:graphicData>
        </a:graphic>
      </p:graphicFrame>
      <p:graphicFrame>
        <p:nvGraphicFramePr>
          <p:cNvPr id="27" name="Table 26">
            <a:extLst>
              <a:ext uri="{FF2B5EF4-FFF2-40B4-BE49-F238E27FC236}">
                <a16:creationId xmlns:a16="http://schemas.microsoft.com/office/drawing/2014/main" id="{9E9C6BEF-106C-4263-B966-A321AB38EDE9}"/>
              </a:ext>
            </a:extLst>
          </p:cNvPr>
          <p:cNvGraphicFramePr>
            <a:graphicFrameLocks noGrp="1"/>
          </p:cNvGraphicFramePr>
          <p:nvPr>
            <p:extLst/>
          </p:nvPr>
        </p:nvGraphicFramePr>
        <p:xfrm>
          <a:off x="9574466" y="1955464"/>
          <a:ext cx="2401574" cy="3213746"/>
        </p:xfrm>
        <a:graphic>
          <a:graphicData uri="http://schemas.openxmlformats.org/drawingml/2006/table">
            <a:tbl>
              <a:tblPr firstRow="1" bandRow="1">
                <a:tableStyleId>{5C22544A-7EE6-4342-B048-85BDC9FD1C3A}</a:tableStyleId>
              </a:tblPr>
              <a:tblGrid>
                <a:gridCol w="2401574">
                  <a:extLst>
                    <a:ext uri="{9D8B030D-6E8A-4147-A177-3AD203B41FA5}">
                      <a16:colId xmlns:a16="http://schemas.microsoft.com/office/drawing/2014/main" val="527946528"/>
                    </a:ext>
                  </a:extLst>
                </a:gridCol>
              </a:tblGrid>
              <a:tr h="433010">
                <a:tc>
                  <a:txBody>
                    <a:bodyPr/>
                    <a:lstStyle/>
                    <a:p>
                      <a:r>
                        <a:rPr lang="en-GB" b="0" dirty="0">
                          <a:latin typeface="Tw Cen MT" panose="020B0602020104020603" pitchFamily="34" charset="0"/>
                        </a:rPr>
                        <a:t>Why test?</a:t>
                      </a:r>
                    </a:p>
                  </a:txBody>
                  <a:tcPr>
                    <a:solidFill>
                      <a:schemeClr val="accent6">
                        <a:lumMod val="75000"/>
                      </a:schemeClr>
                    </a:solidFill>
                  </a:tcPr>
                </a:tc>
                <a:extLst>
                  <a:ext uri="{0D108BD9-81ED-4DB2-BD59-A6C34878D82A}">
                    <a16:rowId xmlns:a16="http://schemas.microsoft.com/office/drawing/2014/main" val="1355131997"/>
                  </a:ext>
                </a:extLst>
              </a:tr>
              <a:tr h="2780736">
                <a:tc>
                  <a:txBody>
                    <a:bodyPr/>
                    <a:lstStyle/>
                    <a:p>
                      <a:endParaRPr lang="en-GB" dirty="0">
                        <a:latin typeface="Tw Cen MT" panose="020B0602020104020603" pitchFamily="34" charset="0"/>
                      </a:endParaRPr>
                    </a:p>
                  </a:txBody>
                  <a:tcPr>
                    <a:solidFill>
                      <a:schemeClr val="accent6">
                        <a:lumMod val="40000"/>
                        <a:lumOff val="60000"/>
                      </a:schemeClr>
                    </a:solidFill>
                  </a:tcPr>
                </a:tc>
                <a:extLst>
                  <a:ext uri="{0D108BD9-81ED-4DB2-BD59-A6C34878D82A}">
                    <a16:rowId xmlns:a16="http://schemas.microsoft.com/office/drawing/2014/main" val="3361536227"/>
                  </a:ext>
                </a:extLst>
              </a:tr>
            </a:tbl>
          </a:graphicData>
        </a:graphic>
      </p:graphicFrame>
      <p:sp>
        <p:nvSpPr>
          <p:cNvPr id="28" name="Rectangle 27">
            <a:extLst>
              <a:ext uri="{FF2B5EF4-FFF2-40B4-BE49-F238E27FC236}">
                <a16:creationId xmlns:a16="http://schemas.microsoft.com/office/drawing/2014/main" id="{5AFCF4CB-54D4-4E2E-9F72-6E69E530545F}"/>
              </a:ext>
            </a:extLst>
          </p:cNvPr>
          <p:cNvSpPr/>
          <p:nvPr/>
        </p:nvSpPr>
        <p:spPr>
          <a:xfrm>
            <a:off x="9652736" y="2487934"/>
            <a:ext cx="2242597" cy="253400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accent6">
                    <a:lumMod val="75000"/>
                  </a:schemeClr>
                </a:solidFill>
                <a:latin typeface="Tw Cen MT" panose="020B0602020104020603" pitchFamily="34" charset="0"/>
              </a:rPr>
              <a:t>Purpose:</a:t>
            </a:r>
          </a:p>
          <a:p>
            <a:r>
              <a:rPr lang="en-GB" sz="1600" dirty="0">
                <a:solidFill>
                  <a:schemeClr val="tx1"/>
                </a:solidFill>
                <a:latin typeface="Tw Cen MT" panose="020B0602020104020603" pitchFamily="34" charset="0"/>
              </a:rPr>
              <a:t>To check the program works properly and identify any errors so they can be fixed. It’s important businesses test their websites and apps to make sure they function the way they would expect it to. </a:t>
            </a:r>
          </a:p>
          <a:p>
            <a:endParaRPr lang="en-GB" sz="1600" dirty="0">
              <a:solidFill>
                <a:schemeClr val="tx1"/>
              </a:solidFill>
              <a:latin typeface="Tw Cen MT" panose="020B0602020104020603" pitchFamily="34" charset="0"/>
            </a:endParaRPr>
          </a:p>
          <a:p>
            <a:endParaRPr lang="en-GB" dirty="0">
              <a:solidFill>
                <a:srgbClr val="0070C0"/>
              </a:solidFill>
            </a:endParaRPr>
          </a:p>
        </p:txBody>
      </p:sp>
      <p:sp>
        <p:nvSpPr>
          <p:cNvPr id="31" name="Rectangle 30">
            <a:extLst>
              <a:ext uri="{FF2B5EF4-FFF2-40B4-BE49-F238E27FC236}">
                <a16:creationId xmlns:a16="http://schemas.microsoft.com/office/drawing/2014/main" id="{7D5AE28A-E7FC-49AE-8166-CAA20B26C01F}"/>
              </a:ext>
            </a:extLst>
          </p:cNvPr>
          <p:cNvSpPr/>
          <p:nvPr/>
        </p:nvSpPr>
        <p:spPr>
          <a:xfrm>
            <a:off x="2397277" y="4638914"/>
            <a:ext cx="4735096" cy="205503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rgbClr val="7030A0"/>
                </a:solidFill>
                <a:latin typeface="Tw Cen MT" panose="020B0602020104020603" pitchFamily="34" charset="0"/>
              </a:rPr>
              <a:t>Types of testing:</a:t>
            </a:r>
          </a:p>
          <a:p>
            <a:r>
              <a:rPr lang="en-GB" sz="1600" dirty="0">
                <a:solidFill>
                  <a:schemeClr val="tx1"/>
                </a:solidFill>
                <a:latin typeface="Tw Cen MT" panose="020B0602020104020603" pitchFamily="34" charset="0"/>
              </a:rPr>
              <a:t>Iterative testing: This is when testing takes place during the development of system. For example, this might involve testing one block of code to make sure it works before moving onto the next one.</a:t>
            </a:r>
          </a:p>
          <a:p>
            <a:endParaRPr lang="en-GB" sz="1600" dirty="0">
              <a:solidFill>
                <a:schemeClr val="tx1"/>
              </a:solidFill>
              <a:latin typeface="Tw Cen MT" panose="020B0602020104020603" pitchFamily="34" charset="0"/>
            </a:endParaRPr>
          </a:p>
          <a:p>
            <a:r>
              <a:rPr lang="en-GB" sz="1600" dirty="0">
                <a:solidFill>
                  <a:schemeClr val="tx1"/>
                </a:solidFill>
                <a:latin typeface="Tw Cen MT" panose="020B0602020104020603" pitchFamily="34" charset="0"/>
              </a:rPr>
              <a:t>Final testing: This takes place when the development of the code is complete, all tests will then be conducted. </a:t>
            </a:r>
          </a:p>
          <a:p>
            <a:endParaRPr lang="en-GB" sz="1600" dirty="0">
              <a:solidFill>
                <a:schemeClr val="tx1"/>
              </a:solidFill>
              <a:latin typeface="Tw Cen MT" panose="020B0602020104020603" pitchFamily="34" charset="0"/>
            </a:endParaRPr>
          </a:p>
          <a:p>
            <a:endParaRPr lang="en-GB" dirty="0">
              <a:solidFill>
                <a:srgbClr val="0070C0"/>
              </a:solidFill>
            </a:endParaRPr>
          </a:p>
        </p:txBody>
      </p:sp>
    </p:spTree>
    <p:extLst>
      <p:ext uri="{BB962C8B-B14F-4D97-AF65-F5344CB8AC3E}">
        <p14:creationId xmlns:p14="http://schemas.microsoft.com/office/powerpoint/2010/main" val="1359095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F8621194-12BB-4685-856E-302ABCD30C09}"/>
              </a:ext>
            </a:extLst>
          </p:cNvPr>
          <p:cNvGraphicFramePr>
            <a:graphicFrameLocks noGrp="1"/>
          </p:cNvGraphicFramePr>
          <p:nvPr>
            <p:extLst>
              <p:ext uri="{D42A27DB-BD31-4B8C-83A1-F6EECF244321}">
                <p14:modId xmlns:p14="http://schemas.microsoft.com/office/powerpoint/2010/main" val="97609673"/>
              </p:ext>
            </p:extLst>
          </p:nvPr>
        </p:nvGraphicFramePr>
        <p:xfrm>
          <a:off x="4180864" y="2395527"/>
          <a:ext cx="3821362" cy="4384581"/>
        </p:xfrm>
        <a:graphic>
          <a:graphicData uri="http://schemas.openxmlformats.org/drawingml/2006/table">
            <a:tbl>
              <a:tblPr firstRow="1" bandRow="1">
                <a:tableStyleId>{5C22544A-7EE6-4342-B048-85BDC9FD1C3A}</a:tableStyleId>
              </a:tblPr>
              <a:tblGrid>
                <a:gridCol w="3821362">
                  <a:extLst>
                    <a:ext uri="{9D8B030D-6E8A-4147-A177-3AD203B41FA5}">
                      <a16:colId xmlns:a16="http://schemas.microsoft.com/office/drawing/2014/main" val="3083992164"/>
                    </a:ext>
                  </a:extLst>
                </a:gridCol>
              </a:tblGrid>
              <a:tr h="396944">
                <a:tc>
                  <a:txBody>
                    <a:bodyPr/>
                    <a:lstStyle/>
                    <a:p>
                      <a:r>
                        <a:rPr lang="en-GB" b="0" dirty="0">
                          <a:latin typeface="Tw Cen MT" panose="020B0602020104020603" pitchFamily="34" charset="0"/>
                        </a:rPr>
                        <a:t>Pilot</a:t>
                      </a:r>
                    </a:p>
                  </a:txBody>
                  <a:tcPr/>
                </a:tc>
                <a:extLst>
                  <a:ext uri="{0D108BD9-81ED-4DB2-BD59-A6C34878D82A}">
                    <a16:rowId xmlns:a16="http://schemas.microsoft.com/office/drawing/2014/main" val="147841249"/>
                  </a:ext>
                </a:extLst>
              </a:tr>
              <a:tr h="3987637">
                <a:tc>
                  <a:txBody>
                    <a:bodyPr/>
                    <a:lstStyle/>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txBody>
                  <a:tcPr/>
                </a:tc>
                <a:extLst>
                  <a:ext uri="{0D108BD9-81ED-4DB2-BD59-A6C34878D82A}">
                    <a16:rowId xmlns:a16="http://schemas.microsoft.com/office/drawing/2014/main" val="2806814186"/>
                  </a:ext>
                </a:extLst>
              </a:tr>
            </a:tbl>
          </a:graphicData>
        </a:graphic>
      </p:graphicFrame>
      <p:graphicFrame>
        <p:nvGraphicFramePr>
          <p:cNvPr id="12" name="Table 11">
            <a:extLst>
              <a:ext uri="{FF2B5EF4-FFF2-40B4-BE49-F238E27FC236}">
                <a16:creationId xmlns:a16="http://schemas.microsoft.com/office/drawing/2014/main" id="{C55E8C8F-AE8D-402E-BA4F-693D46D66D37}"/>
              </a:ext>
            </a:extLst>
          </p:cNvPr>
          <p:cNvGraphicFramePr>
            <a:graphicFrameLocks noGrp="1"/>
          </p:cNvGraphicFramePr>
          <p:nvPr>
            <p:extLst>
              <p:ext uri="{D42A27DB-BD31-4B8C-83A1-F6EECF244321}">
                <p14:modId xmlns:p14="http://schemas.microsoft.com/office/powerpoint/2010/main" val="434698386"/>
              </p:ext>
            </p:extLst>
          </p:nvPr>
        </p:nvGraphicFramePr>
        <p:xfrm>
          <a:off x="3896140" y="113266"/>
          <a:ext cx="8069472" cy="2180108"/>
        </p:xfrm>
        <a:graphic>
          <a:graphicData uri="http://schemas.openxmlformats.org/drawingml/2006/table">
            <a:tbl>
              <a:tblPr firstRow="1" bandRow="1">
                <a:tableStyleId>{5C22544A-7EE6-4342-B048-85BDC9FD1C3A}</a:tableStyleId>
              </a:tblPr>
              <a:tblGrid>
                <a:gridCol w="8069472">
                  <a:extLst>
                    <a:ext uri="{9D8B030D-6E8A-4147-A177-3AD203B41FA5}">
                      <a16:colId xmlns:a16="http://schemas.microsoft.com/office/drawing/2014/main" val="1972610003"/>
                    </a:ext>
                  </a:extLst>
                </a:gridCol>
              </a:tblGrid>
              <a:tr h="378615">
                <a:tc>
                  <a:txBody>
                    <a:bodyPr/>
                    <a:lstStyle/>
                    <a:p>
                      <a:r>
                        <a:rPr lang="en-GB" sz="1800" b="0" dirty="0">
                          <a:solidFill>
                            <a:schemeClr val="bg1"/>
                          </a:solidFill>
                          <a:latin typeface="Tw Cen MT" panose="020B0602020104020603" pitchFamily="34" charset="0"/>
                        </a:rPr>
                        <a:t>Big Bang (Direct)</a:t>
                      </a:r>
                    </a:p>
                  </a:txBody>
                  <a:tcPr>
                    <a:solidFill>
                      <a:schemeClr val="accent6">
                        <a:lumMod val="75000"/>
                      </a:schemeClr>
                    </a:solidFill>
                  </a:tcPr>
                </a:tc>
                <a:extLst>
                  <a:ext uri="{0D108BD9-81ED-4DB2-BD59-A6C34878D82A}">
                    <a16:rowId xmlns:a16="http://schemas.microsoft.com/office/drawing/2014/main" val="3864680283"/>
                  </a:ext>
                </a:extLst>
              </a:tr>
              <a:tr h="1801493">
                <a:tc>
                  <a:txBody>
                    <a:bodyPr/>
                    <a:lstStyle/>
                    <a:p>
                      <a:pPr marL="0" indent="0">
                        <a:buFont typeface="Arial" panose="020B0604020202020204" pitchFamily="34" charset="0"/>
                        <a:buNone/>
                      </a:pPr>
                      <a:endParaRPr lang="en-GB" sz="1600" dirty="0">
                        <a:latin typeface="Tw Cen MT" panose="020B0602020104020603" pitchFamily="34" charset="0"/>
                      </a:endParaRPr>
                    </a:p>
                  </a:txBody>
                  <a:tcPr>
                    <a:solidFill>
                      <a:schemeClr val="accent6">
                        <a:lumMod val="20000"/>
                        <a:lumOff val="80000"/>
                      </a:schemeClr>
                    </a:solidFill>
                  </a:tcPr>
                </a:tc>
                <a:extLst>
                  <a:ext uri="{0D108BD9-81ED-4DB2-BD59-A6C34878D82A}">
                    <a16:rowId xmlns:a16="http://schemas.microsoft.com/office/drawing/2014/main" val="3473486398"/>
                  </a:ext>
                </a:extLst>
              </a:tr>
            </a:tbl>
          </a:graphicData>
        </a:graphic>
      </p:graphicFrame>
      <p:graphicFrame>
        <p:nvGraphicFramePr>
          <p:cNvPr id="13" name="Table 12">
            <a:extLst>
              <a:ext uri="{FF2B5EF4-FFF2-40B4-BE49-F238E27FC236}">
                <a16:creationId xmlns:a16="http://schemas.microsoft.com/office/drawing/2014/main" id="{667CA43B-3BDD-4DC2-9D38-7E3DCB6951C0}"/>
              </a:ext>
            </a:extLst>
          </p:cNvPr>
          <p:cNvGraphicFramePr>
            <a:graphicFrameLocks noGrp="1"/>
          </p:cNvGraphicFramePr>
          <p:nvPr>
            <p:extLst>
              <p:ext uri="{D42A27DB-BD31-4B8C-83A1-F6EECF244321}">
                <p14:modId xmlns:p14="http://schemas.microsoft.com/office/powerpoint/2010/main" val="384662207"/>
              </p:ext>
            </p:extLst>
          </p:nvPr>
        </p:nvGraphicFramePr>
        <p:xfrm>
          <a:off x="150191" y="2400532"/>
          <a:ext cx="3854514" cy="4384581"/>
        </p:xfrm>
        <a:graphic>
          <a:graphicData uri="http://schemas.openxmlformats.org/drawingml/2006/table">
            <a:tbl>
              <a:tblPr firstRow="1" bandRow="1">
                <a:tableStyleId>{5C22544A-7EE6-4342-B048-85BDC9FD1C3A}</a:tableStyleId>
              </a:tblPr>
              <a:tblGrid>
                <a:gridCol w="3854514">
                  <a:extLst>
                    <a:ext uri="{9D8B030D-6E8A-4147-A177-3AD203B41FA5}">
                      <a16:colId xmlns:a16="http://schemas.microsoft.com/office/drawing/2014/main" val="527946528"/>
                    </a:ext>
                  </a:extLst>
                </a:gridCol>
              </a:tblGrid>
              <a:tr h="424104">
                <a:tc>
                  <a:txBody>
                    <a:bodyPr/>
                    <a:lstStyle/>
                    <a:p>
                      <a:r>
                        <a:rPr lang="en-GB" b="0" dirty="0">
                          <a:latin typeface="Tw Cen MT" panose="020B0602020104020603" pitchFamily="34" charset="0"/>
                        </a:rPr>
                        <a:t>Phased</a:t>
                      </a:r>
                    </a:p>
                  </a:txBody>
                  <a:tcPr>
                    <a:solidFill>
                      <a:srgbClr val="7030A0"/>
                    </a:solidFill>
                  </a:tcPr>
                </a:tc>
                <a:extLst>
                  <a:ext uri="{0D108BD9-81ED-4DB2-BD59-A6C34878D82A}">
                    <a16:rowId xmlns:a16="http://schemas.microsoft.com/office/drawing/2014/main" val="1355131997"/>
                  </a:ext>
                </a:extLst>
              </a:tr>
              <a:tr h="3960477">
                <a:tc>
                  <a:txBody>
                    <a:bodyPr/>
                    <a:lstStyle/>
                    <a:p>
                      <a:endParaRPr lang="en-GB" sz="1600" dirty="0">
                        <a:latin typeface="Tw Cen MT" panose="020B0602020104020603" pitchFamily="34" charset="0"/>
                      </a:endParaRPr>
                    </a:p>
                  </a:txBody>
                  <a:tcPr>
                    <a:solidFill>
                      <a:srgbClr val="CCCCFF"/>
                    </a:solidFill>
                  </a:tcPr>
                </a:tc>
                <a:extLst>
                  <a:ext uri="{0D108BD9-81ED-4DB2-BD59-A6C34878D82A}">
                    <a16:rowId xmlns:a16="http://schemas.microsoft.com/office/drawing/2014/main" val="3361536227"/>
                  </a:ext>
                </a:extLst>
              </a:tr>
            </a:tbl>
          </a:graphicData>
        </a:graphic>
      </p:graphicFrame>
      <p:sp>
        <p:nvSpPr>
          <p:cNvPr id="21" name="AutoShape 8" descr="File:Light Bulb or Idea Flat Icon Vector.svg - Wikimedia Commons">
            <a:extLst>
              <a:ext uri="{FF2B5EF4-FFF2-40B4-BE49-F238E27FC236}">
                <a16:creationId xmlns:a16="http://schemas.microsoft.com/office/drawing/2014/main" id="{5FAEA503-FF8A-4C4A-B928-B93FF5BF653E}"/>
              </a:ext>
            </a:extLst>
          </p:cNvPr>
          <p:cNvSpPr>
            <a:spLocks noChangeAspect="1" noChangeArrowheads="1"/>
          </p:cNvSpPr>
          <p:nvPr/>
        </p:nvSpPr>
        <p:spPr bwMode="auto">
          <a:xfrm>
            <a:off x="5943599" y="3276599"/>
            <a:ext cx="327991" cy="32799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aphicFrame>
        <p:nvGraphicFramePr>
          <p:cNvPr id="24" name="Table 23">
            <a:extLst>
              <a:ext uri="{FF2B5EF4-FFF2-40B4-BE49-F238E27FC236}">
                <a16:creationId xmlns:a16="http://schemas.microsoft.com/office/drawing/2014/main" id="{6D6774CB-A583-4475-B3D4-EE06E9FF9C8E}"/>
              </a:ext>
            </a:extLst>
          </p:cNvPr>
          <p:cNvGraphicFramePr>
            <a:graphicFrameLocks noGrp="1"/>
          </p:cNvGraphicFramePr>
          <p:nvPr>
            <p:extLst>
              <p:ext uri="{D42A27DB-BD31-4B8C-83A1-F6EECF244321}">
                <p14:modId xmlns:p14="http://schemas.microsoft.com/office/powerpoint/2010/main" val="1085473623"/>
              </p:ext>
            </p:extLst>
          </p:nvPr>
        </p:nvGraphicFramePr>
        <p:xfrm>
          <a:off x="150190" y="736894"/>
          <a:ext cx="3560418" cy="1558243"/>
        </p:xfrm>
        <a:graphic>
          <a:graphicData uri="http://schemas.openxmlformats.org/drawingml/2006/table">
            <a:tbl>
              <a:tblPr firstRow="1" bandRow="1">
                <a:tableStyleId>{5C22544A-7EE6-4342-B048-85BDC9FD1C3A}</a:tableStyleId>
              </a:tblPr>
              <a:tblGrid>
                <a:gridCol w="3560418">
                  <a:extLst>
                    <a:ext uri="{9D8B030D-6E8A-4147-A177-3AD203B41FA5}">
                      <a16:colId xmlns:a16="http://schemas.microsoft.com/office/drawing/2014/main" val="2591224229"/>
                    </a:ext>
                  </a:extLst>
                </a:gridCol>
              </a:tblGrid>
              <a:tr h="334985">
                <a:tc>
                  <a:txBody>
                    <a:bodyPr/>
                    <a:lstStyle/>
                    <a:p>
                      <a:r>
                        <a:rPr lang="en-GB" b="0" dirty="0">
                          <a:latin typeface="Tw Cen MT" panose="020B0602020104020603" pitchFamily="34" charset="0"/>
                        </a:rPr>
                        <a:t>Implementation methods</a:t>
                      </a:r>
                    </a:p>
                  </a:txBody>
                  <a:tcPr>
                    <a:solidFill>
                      <a:schemeClr val="accent2"/>
                    </a:solidFill>
                  </a:tcPr>
                </a:tc>
                <a:extLst>
                  <a:ext uri="{0D108BD9-81ED-4DB2-BD59-A6C34878D82A}">
                    <a16:rowId xmlns:a16="http://schemas.microsoft.com/office/drawing/2014/main" val="3010811832"/>
                  </a:ext>
                </a:extLst>
              </a:tr>
              <a:tr h="1192483">
                <a:tc>
                  <a:txBody>
                    <a:bodyPr/>
                    <a:lstStyle/>
                    <a:p>
                      <a:r>
                        <a:rPr lang="en-GB" sz="1600" dirty="0">
                          <a:latin typeface="Tw Cen MT" panose="020B0602020104020603" pitchFamily="34" charset="0"/>
                        </a:rPr>
                        <a:t>Once the design stage has been completed the software developers can begin to write the code and actually develop the new system.</a:t>
                      </a:r>
                    </a:p>
                  </a:txBody>
                  <a:tcPr>
                    <a:solidFill>
                      <a:schemeClr val="accent2">
                        <a:lumMod val="40000"/>
                        <a:lumOff val="60000"/>
                      </a:schemeClr>
                    </a:solidFill>
                  </a:tcPr>
                </a:tc>
                <a:extLst>
                  <a:ext uri="{0D108BD9-81ED-4DB2-BD59-A6C34878D82A}">
                    <a16:rowId xmlns:a16="http://schemas.microsoft.com/office/drawing/2014/main" val="2193625941"/>
                  </a:ext>
                </a:extLst>
              </a:tr>
            </a:tbl>
          </a:graphicData>
        </a:graphic>
      </p:graphicFrame>
      <p:graphicFrame>
        <p:nvGraphicFramePr>
          <p:cNvPr id="14" name="Table 13">
            <a:extLst>
              <a:ext uri="{FF2B5EF4-FFF2-40B4-BE49-F238E27FC236}">
                <a16:creationId xmlns:a16="http://schemas.microsoft.com/office/drawing/2014/main" id="{DC371206-A9A0-49C9-BDC5-EDADDEAB6117}"/>
              </a:ext>
            </a:extLst>
          </p:cNvPr>
          <p:cNvGraphicFramePr>
            <a:graphicFrameLocks noGrp="1"/>
          </p:cNvGraphicFramePr>
          <p:nvPr>
            <p:extLst>
              <p:ext uri="{D42A27DB-BD31-4B8C-83A1-F6EECF244321}">
                <p14:modId xmlns:p14="http://schemas.microsoft.com/office/powerpoint/2010/main" val="2428082908"/>
              </p:ext>
            </p:extLst>
          </p:nvPr>
        </p:nvGraphicFramePr>
        <p:xfrm>
          <a:off x="150191" y="96814"/>
          <a:ext cx="3560418" cy="640080"/>
        </p:xfrm>
        <a:graphic>
          <a:graphicData uri="http://schemas.openxmlformats.org/drawingml/2006/table">
            <a:tbl>
              <a:tblPr firstRow="1" bandRow="1">
                <a:tableStyleId>{5C22544A-7EE6-4342-B048-85BDC9FD1C3A}</a:tableStyleId>
              </a:tblPr>
              <a:tblGrid>
                <a:gridCol w="3560418">
                  <a:extLst>
                    <a:ext uri="{9D8B030D-6E8A-4147-A177-3AD203B41FA5}">
                      <a16:colId xmlns:a16="http://schemas.microsoft.com/office/drawing/2014/main" val="1413387079"/>
                    </a:ext>
                  </a:extLst>
                </a:gridCol>
              </a:tblGrid>
              <a:tr h="525196">
                <a:tc>
                  <a:txBody>
                    <a:bodyPr/>
                    <a:lstStyle/>
                    <a:p>
                      <a:r>
                        <a:rPr lang="en-GB" dirty="0">
                          <a:solidFill>
                            <a:schemeClr val="bg1"/>
                          </a:solidFill>
                          <a:latin typeface="Tw Cen MT" panose="020B0602020104020603" pitchFamily="34" charset="0"/>
                        </a:rPr>
                        <a:t>DT15: Systems Development Life Cycle</a:t>
                      </a:r>
                    </a:p>
                  </a:txBody>
                  <a:tcPr>
                    <a:solidFill>
                      <a:srgbClr val="FF0000"/>
                    </a:solidFill>
                  </a:tcPr>
                </a:tc>
                <a:extLst>
                  <a:ext uri="{0D108BD9-81ED-4DB2-BD59-A6C34878D82A}">
                    <a16:rowId xmlns:a16="http://schemas.microsoft.com/office/drawing/2014/main" val="2216127337"/>
                  </a:ext>
                </a:extLst>
              </a:tr>
            </a:tbl>
          </a:graphicData>
        </a:graphic>
      </p:graphicFrame>
      <p:sp>
        <p:nvSpPr>
          <p:cNvPr id="19" name="Rectangle 18">
            <a:extLst>
              <a:ext uri="{FF2B5EF4-FFF2-40B4-BE49-F238E27FC236}">
                <a16:creationId xmlns:a16="http://schemas.microsoft.com/office/drawing/2014/main" id="{D330EFA6-458A-4DF6-A0B8-1EA6BF0C6032}"/>
              </a:ext>
            </a:extLst>
          </p:cNvPr>
          <p:cNvSpPr/>
          <p:nvPr/>
        </p:nvSpPr>
        <p:spPr>
          <a:xfrm>
            <a:off x="226389" y="2924530"/>
            <a:ext cx="3669750" cy="16632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7030A0"/>
                </a:solidFill>
                <a:latin typeface="Tw Cen MT" panose="020B0602020104020603" pitchFamily="34" charset="0"/>
              </a:rPr>
              <a:t>Description:</a:t>
            </a:r>
          </a:p>
          <a:p>
            <a:r>
              <a:rPr lang="en-GB" sz="1600" dirty="0">
                <a:solidFill>
                  <a:schemeClr val="tx1"/>
                </a:solidFill>
                <a:latin typeface="Tw Cen MT" panose="020B0602020104020603" pitchFamily="34" charset="0"/>
              </a:rPr>
              <a:t>The new IT system is gradually implemented in parts at different intervals and the old system remains in use until all parts of the new system have been installed in full. </a:t>
            </a:r>
          </a:p>
          <a:p>
            <a:endParaRPr lang="en-GB" sz="1600" dirty="0">
              <a:solidFill>
                <a:schemeClr val="tx1"/>
              </a:solidFill>
              <a:latin typeface="Tw Cen MT" panose="020B0602020104020603" pitchFamily="34" charset="0"/>
            </a:endParaRPr>
          </a:p>
          <a:p>
            <a:endParaRPr lang="en-GB" dirty="0">
              <a:solidFill>
                <a:srgbClr val="0070C0"/>
              </a:solidFill>
            </a:endParaRPr>
          </a:p>
        </p:txBody>
      </p:sp>
      <p:sp>
        <p:nvSpPr>
          <p:cNvPr id="22" name="Rectangle 21">
            <a:extLst>
              <a:ext uri="{FF2B5EF4-FFF2-40B4-BE49-F238E27FC236}">
                <a16:creationId xmlns:a16="http://schemas.microsoft.com/office/drawing/2014/main" id="{428115B7-7C48-4CCF-8D30-E6F2D4A195CB}"/>
              </a:ext>
            </a:extLst>
          </p:cNvPr>
          <p:cNvSpPr/>
          <p:nvPr/>
        </p:nvSpPr>
        <p:spPr>
          <a:xfrm>
            <a:off x="4288862" y="2913843"/>
            <a:ext cx="3569677" cy="16739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002060"/>
                </a:solidFill>
                <a:latin typeface="Tw Cen MT" panose="020B0602020104020603" pitchFamily="34" charset="0"/>
              </a:rPr>
              <a:t>Description:</a:t>
            </a:r>
          </a:p>
          <a:p>
            <a:r>
              <a:rPr lang="en-GB" sz="1600" dirty="0">
                <a:solidFill>
                  <a:schemeClr val="tx1"/>
                </a:solidFill>
                <a:latin typeface="Tw Cen MT" panose="020B0602020104020603" pitchFamily="34" charset="0"/>
              </a:rPr>
              <a:t>This may involve one part of the organisation (one or two departments) to trial the new system whereas the rest of the organisation continue using the old one. </a:t>
            </a:r>
          </a:p>
          <a:p>
            <a:endParaRPr lang="en-GB" dirty="0">
              <a:solidFill>
                <a:srgbClr val="0070C0"/>
              </a:solidFill>
            </a:endParaRPr>
          </a:p>
        </p:txBody>
      </p:sp>
      <p:sp>
        <p:nvSpPr>
          <p:cNvPr id="26" name="Rectangle 25">
            <a:extLst>
              <a:ext uri="{FF2B5EF4-FFF2-40B4-BE49-F238E27FC236}">
                <a16:creationId xmlns:a16="http://schemas.microsoft.com/office/drawing/2014/main" id="{BE6666D2-3A10-413C-8ACE-DCD73825DD79}"/>
              </a:ext>
            </a:extLst>
          </p:cNvPr>
          <p:cNvSpPr/>
          <p:nvPr/>
        </p:nvSpPr>
        <p:spPr>
          <a:xfrm>
            <a:off x="4004705" y="644157"/>
            <a:ext cx="3146818" cy="155445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accent6">
                    <a:lumMod val="75000"/>
                  </a:schemeClr>
                </a:solidFill>
                <a:latin typeface="Tw Cen MT" panose="020B0602020104020603" pitchFamily="34" charset="0"/>
              </a:rPr>
              <a:t>Description:</a:t>
            </a:r>
          </a:p>
          <a:p>
            <a:r>
              <a:rPr lang="en-GB" sz="1600" dirty="0">
                <a:solidFill>
                  <a:schemeClr val="tx1"/>
                </a:solidFill>
                <a:latin typeface="Tw Cen MT" panose="020B0602020104020603" pitchFamily="34" charset="0"/>
              </a:rPr>
              <a:t>This is where the new IT system is immediately implemented in place of the old system, which is now rendered useless.</a:t>
            </a:r>
          </a:p>
        </p:txBody>
      </p:sp>
      <p:graphicFrame>
        <p:nvGraphicFramePr>
          <p:cNvPr id="20" name="Table 19">
            <a:extLst>
              <a:ext uri="{FF2B5EF4-FFF2-40B4-BE49-F238E27FC236}">
                <a16:creationId xmlns:a16="http://schemas.microsoft.com/office/drawing/2014/main" id="{B26A4969-C9EE-49C1-9C09-19C3F7FB1879}"/>
              </a:ext>
            </a:extLst>
          </p:cNvPr>
          <p:cNvGraphicFramePr>
            <a:graphicFrameLocks noGrp="1"/>
          </p:cNvGraphicFramePr>
          <p:nvPr>
            <p:extLst>
              <p:ext uri="{D42A27DB-BD31-4B8C-83A1-F6EECF244321}">
                <p14:modId xmlns:p14="http://schemas.microsoft.com/office/powerpoint/2010/main" val="837294330"/>
              </p:ext>
            </p:extLst>
          </p:nvPr>
        </p:nvGraphicFramePr>
        <p:xfrm>
          <a:off x="8110792" y="2395527"/>
          <a:ext cx="3854819" cy="4384581"/>
        </p:xfrm>
        <a:graphic>
          <a:graphicData uri="http://schemas.openxmlformats.org/drawingml/2006/table">
            <a:tbl>
              <a:tblPr firstRow="1" bandRow="1">
                <a:tableStyleId>{5C22544A-7EE6-4342-B048-85BDC9FD1C3A}</a:tableStyleId>
              </a:tblPr>
              <a:tblGrid>
                <a:gridCol w="3854819">
                  <a:extLst>
                    <a:ext uri="{9D8B030D-6E8A-4147-A177-3AD203B41FA5}">
                      <a16:colId xmlns:a16="http://schemas.microsoft.com/office/drawing/2014/main" val="3083992164"/>
                    </a:ext>
                  </a:extLst>
                </a:gridCol>
              </a:tblGrid>
              <a:tr h="396944">
                <a:tc>
                  <a:txBody>
                    <a:bodyPr/>
                    <a:lstStyle/>
                    <a:p>
                      <a:r>
                        <a:rPr lang="en-GB" b="0" dirty="0">
                          <a:latin typeface="Tw Cen MT" panose="020B0602020104020603" pitchFamily="34" charset="0"/>
                        </a:rPr>
                        <a:t>Parallel</a:t>
                      </a:r>
                    </a:p>
                  </a:txBody>
                  <a:tcPr>
                    <a:solidFill>
                      <a:schemeClr val="accent4"/>
                    </a:solidFill>
                  </a:tcPr>
                </a:tc>
                <a:extLst>
                  <a:ext uri="{0D108BD9-81ED-4DB2-BD59-A6C34878D82A}">
                    <a16:rowId xmlns:a16="http://schemas.microsoft.com/office/drawing/2014/main" val="147841249"/>
                  </a:ext>
                </a:extLst>
              </a:tr>
              <a:tr h="3987637">
                <a:tc>
                  <a:txBody>
                    <a:bodyPr/>
                    <a:lstStyle/>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txBody>
                  <a:tcPr>
                    <a:solidFill>
                      <a:schemeClr val="accent4">
                        <a:lumMod val="20000"/>
                        <a:lumOff val="80000"/>
                      </a:schemeClr>
                    </a:solidFill>
                  </a:tcPr>
                </a:tc>
                <a:extLst>
                  <a:ext uri="{0D108BD9-81ED-4DB2-BD59-A6C34878D82A}">
                    <a16:rowId xmlns:a16="http://schemas.microsoft.com/office/drawing/2014/main" val="2806814186"/>
                  </a:ext>
                </a:extLst>
              </a:tr>
            </a:tbl>
          </a:graphicData>
        </a:graphic>
      </p:graphicFrame>
      <p:sp>
        <p:nvSpPr>
          <p:cNvPr id="23" name="Rectangle 22">
            <a:extLst>
              <a:ext uri="{FF2B5EF4-FFF2-40B4-BE49-F238E27FC236}">
                <a16:creationId xmlns:a16="http://schemas.microsoft.com/office/drawing/2014/main" id="{A03EC6DA-D96F-476B-A858-A57D68D656EF}"/>
              </a:ext>
            </a:extLst>
          </p:cNvPr>
          <p:cNvSpPr/>
          <p:nvPr/>
        </p:nvSpPr>
        <p:spPr>
          <a:xfrm>
            <a:off x="8229600" y="2924530"/>
            <a:ext cx="3631096" cy="16632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FF0000"/>
                </a:solidFill>
                <a:latin typeface="Tw Cen MT" panose="020B0602020104020603" pitchFamily="34" charset="0"/>
              </a:rPr>
              <a:t>Description:</a:t>
            </a:r>
          </a:p>
          <a:p>
            <a:r>
              <a:rPr lang="en-GB" sz="1600" dirty="0">
                <a:solidFill>
                  <a:schemeClr val="tx1"/>
                </a:solidFill>
                <a:latin typeface="Tw Cen MT" panose="020B0602020104020603" pitchFamily="34" charset="0"/>
              </a:rPr>
              <a:t>The new IT system and old IT system run side by side in order to iron out any issues with the new one, enabling the old system to remain in use. </a:t>
            </a:r>
          </a:p>
          <a:p>
            <a:endParaRPr lang="en-GB" sz="1600" dirty="0">
              <a:solidFill>
                <a:schemeClr val="tx1"/>
              </a:solidFill>
              <a:latin typeface="Tw Cen MT" panose="020B0602020104020603" pitchFamily="34" charset="0"/>
            </a:endParaRPr>
          </a:p>
          <a:p>
            <a:endParaRPr lang="en-GB" dirty="0">
              <a:solidFill>
                <a:srgbClr val="0070C0"/>
              </a:solidFill>
            </a:endParaRPr>
          </a:p>
        </p:txBody>
      </p:sp>
      <p:graphicFrame>
        <p:nvGraphicFramePr>
          <p:cNvPr id="4" name="Table 3">
            <a:extLst>
              <a:ext uri="{FF2B5EF4-FFF2-40B4-BE49-F238E27FC236}">
                <a16:creationId xmlns:a16="http://schemas.microsoft.com/office/drawing/2014/main" id="{0D391CCD-CEC5-492B-A0CC-17D26EF08500}"/>
              </a:ext>
            </a:extLst>
          </p:cNvPr>
          <p:cNvGraphicFramePr>
            <a:graphicFrameLocks noGrp="1"/>
          </p:cNvGraphicFramePr>
          <p:nvPr>
            <p:extLst>
              <p:ext uri="{D42A27DB-BD31-4B8C-83A1-F6EECF244321}">
                <p14:modId xmlns:p14="http://schemas.microsoft.com/office/powerpoint/2010/main" val="563636224"/>
              </p:ext>
            </p:extLst>
          </p:nvPr>
        </p:nvGraphicFramePr>
        <p:xfrm>
          <a:off x="226389" y="4693212"/>
          <a:ext cx="3669750" cy="2042136"/>
        </p:xfrm>
        <a:graphic>
          <a:graphicData uri="http://schemas.openxmlformats.org/drawingml/2006/table">
            <a:tbl>
              <a:tblPr firstRow="1" bandRow="1">
                <a:tableStyleId>{5C22544A-7EE6-4342-B048-85BDC9FD1C3A}</a:tableStyleId>
              </a:tblPr>
              <a:tblGrid>
                <a:gridCol w="1834875">
                  <a:extLst>
                    <a:ext uri="{9D8B030D-6E8A-4147-A177-3AD203B41FA5}">
                      <a16:colId xmlns:a16="http://schemas.microsoft.com/office/drawing/2014/main" val="1655388768"/>
                    </a:ext>
                  </a:extLst>
                </a:gridCol>
                <a:gridCol w="1834875">
                  <a:extLst>
                    <a:ext uri="{9D8B030D-6E8A-4147-A177-3AD203B41FA5}">
                      <a16:colId xmlns:a16="http://schemas.microsoft.com/office/drawing/2014/main" val="803606414"/>
                    </a:ext>
                  </a:extLst>
                </a:gridCol>
              </a:tblGrid>
              <a:tr h="396216">
                <a:tc>
                  <a:txBody>
                    <a:bodyPr/>
                    <a:lstStyle/>
                    <a:p>
                      <a:r>
                        <a:rPr lang="en-GB" b="0" dirty="0">
                          <a:latin typeface="Tw Cen MT" panose="020B0602020104020603" pitchFamily="34" charset="0"/>
                        </a:rPr>
                        <a:t>Pros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r>
                        <a:rPr lang="en-GB" b="0" dirty="0">
                          <a:latin typeface="Tw Cen MT" panose="020B0602020104020603" pitchFamily="34" charset="0"/>
                        </a:rPr>
                        <a:t>Cons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257870964"/>
                  </a:ext>
                </a:extLst>
              </a:tr>
              <a:tr h="396216">
                <a:tc>
                  <a:txBody>
                    <a:bodyPr/>
                    <a:lstStyle/>
                    <a:p>
                      <a:r>
                        <a:rPr lang="en-GB" sz="1600" dirty="0">
                          <a:latin typeface="Tw Cen MT" panose="020B0602020104020603" pitchFamily="34" charset="0"/>
                        </a:rPr>
                        <a:t>Lower risk as old system is still in use.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600" dirty="0">
                          <a:latin typeface="Tw Cen MT" panose="020B0602020104020603" pitchFamily="34" charset="0"/>
                        </a:rPr>
                        <a:t>Time consuming process.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01962342"/>
                  </a:ext>
                </a:extLst>
              </a:tr>
              <a:tr h="396216">
                <a:tc>
                  <a:txBody>
                    <a:bodyPr/>
                    <a:lstStyle/>
                    <a:p>
                      <a:r>
                        <a:rPr lang="en-GB" sz="1600" dirty="0">
                          <a:latin typeface="Tw Cen MT" panose="020B0602020104020603" pitchFamily="34" charset="0"/>
                        </a:rPr>
                        <a:t>Staff can be gradually introduced to the new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600" dirty="0">
                          <a:latin typeface="Tw Cen MT" panose="020B0602020104020603" pitchFamily="34" charset="0"/>
                        </a:rPr>
                        <a:t>Might be difficult to integrate a new system with an old one.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66099016"/>
                  </a:ext>
                </a:extLst>
              </a:tr>
            </a:tbl>
          </a:graphicData>
        </a:graphic>
      </p:graphicFrame>
      <p:graphicFrame>
        <p:nvGraphicFramePr>
          <p:cNvPr id="27" name="Table 26">
            <a:extLst>
              <a:ext uri="{FF2B5EF4-FFF2-40B4-BE49-F238E27FC236}">
                <a16:creationId xmlns:a16="http://schemas.microsoft.com/office/drawing/2014/main" id="{2656B920-BDA0-474C-B892-39B53983523B}"/>
              </a:ext>
            </a:extLst>
          </p:cNvPr>
          <p:cNvGraphicFramePr>
            <a:graphicFrameLocks noGrp="1"/>
          </p:cNvGraphicFramePr>
          <p:nvPr>
            <p:extLst>
              <p:ext uri="{D42A27DB-BD31-4B8C-83A1-F6EECF244321}">
                <p14:modId xmlns:p14="http://schemas.microsoft.com/office/powerpoint/2010/main" val="970282591"/>
              </p:ext>
            </p:extLst>
          </p:nvPr>
        </p:nvGraphicFramePr>
        <p:xfrm>
          <a:off x="4288862" y="4693212"/>
          <a:ext cx="3556426" cy="2042136"/>
        </p:xfrm>
        <a:graphic>
          <a:graphicData uri="http://schemas.openxmlformats.org/drawingml/2006/table">
            <a:tbl>
              <a:tblPr firstRow="1" bandRow="1">
                <a:tableStyleId>{5C22544A-7EE6-4342-B048-85BDC9FD1C3A}</a:tableStyleId>
              </a:tblPr>
              <a:tblGrid>
                <a:gridCol w="1778213">
                  <a:extLst>
                    <a:ext uri="{9D8B030D-6E8A-4147-A177-3AD203B41FA5}">
                      <a16:colId xmlns:a16="http://schemas.microsoft.com/office/drawing/2014/main" val="1655388768"/>
                    </a:ext>
                  </a:extLst>
                </a:gridCol>
                <a:gridCol w="1778213">
                  <a:extLst>
                    <a:ext uri="{9D8B030D-6E8A-4147-A177-3AD203B41FA5}">
                      <a16:colId xmlns:a16="http://schemas.microsoft.com/office/drawing/2014/main" val="803606414"/>
                    </a:ext>
                  </a:extLst>
                </a:gridCol>
              </a:tblGrid>
              <a:tr h="396216">
                <a:tc>
                  <a:txBody>
                    <a:bodyPr/>
                    <a:lstStyle/>
                    <a:p>
                      <a:r>
                        <a:rPr lang="en-GB" b="0" dirty="0">
                          <a:latin typeface="Tw Cen MT" panose="020B0602020104020603" pitchFamily="34" charset="0"/>
                        </a:rPr>
                        <a:t>Pros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r>
                        <a:rPr lang="en-GB" b="0" dirty="0">
                          <a:latin typeface="Tw Cen MT" panose="020B0602020104020603" pitchFamily="34" charset="0"/>
                        </a:rPr>
                        <a:t>Cons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257870964"/>
                  </a:ext>
                </a:extLst>
              </a:tr>
              <a:tr h="396216">
                <a:tc>
                  <a:txBody>
                    <a:bodyPr/>
                    <a:lstStyle/>
                    <a:p>
                      <a:r>
                        <a:rPr lang="en-GB" sz="1600" dirty="0">
                          <a:latin typeface="Tw Cen MT" panose="020B0602020104020603" pitchFamily="34" charset="0"/>
                        </a:rPr>
                        <a:t>Only a small part of the business is affected.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600" dirty="0">
                          <a:latin typeface="Tw Cen MT" panose="020B0602020104020603" pitchFamily="34" charset="0"/>
                        </a:rPr>
                        <a:t>Staff involved could be at a disadvantage.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01962342"/>
                  </a:ext>
                </a:extLst>
              </a:tr>
              <a:tr h="396216">
                <a:tc>
                  <a:txBody>
                    <a:bodyPr/>
                    <a:lstStyle/>
                    <a:p>
                      <a:r>
                        <a:rPr lang="en-GB" sz="1600" dirty="0">
                          <a:latin typeface="Tw Cen MT" panose="020B0602020104020603" pitchFamily="34" charset="0"/>
                        </a:rPr>
                        <a:t>Staff involved could train other staff.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600" dirty="0">
                          <a:latin typeface="Tw Cen MT" panose="020B0602020104020603" pitchFamily="34" charset="0"/>
                        </a:rPr>
                        <a:t>Increase workload for IT support staff.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66099016"/>
                  </a:ext>
                </a:extLst>
              </a:tr>
            </a:tbl>
          </a:graphicData>
        </a:graphic>
      </p:graphicFrame>
      <p:graphicFrame>
        <p:nvGraphicFramePr>
          <p:cNvPr id="5" name="Table 4">
            <a:extLst>
              <a:ext uri="{FF2B5EF4-FFF2-40B4-BE49-F238E27FC236}">
                <a16:creationId xmlns:a16="http://schemas.microsoft.com/office/drawing/2014/main" id="{29EFB4B5-88EB-481A-9037-DC510DF9113E}"/>
              </a:ext>
            </a:extLst>
          </p:cNvPr>
          <p:cNvGraphicFramePr>
            <a:graphicFrameLocks noGrp="1"/>
          </p:cNvGraphicFramePr>
          <p:nvPr>
            <p:extLst>
              <p:ext uri="{D42A27DB-BD31-4B8C-83A1-F6EECF244321}">
                <p14:modId xmlns:p14="http://schemas.microsoft.com/office/powerpoint/2010/main" val="993050988"/>
              </p:ext>
            </p:extLst>
          </p:nvPr>
        </p:nvGraphicFramePr>
        <p:xfrm>
          <a:off x="8229600" y="4693212"/>
          <a:ext cx="3631096" cy="2042136"/>
        </p:xfrm>
        <a:graphic>
          <a:graphicData uri="http://schemas.openxmlformats.org/drawingml/2006/table">
            <a:tbl>
              <a:tblPr firstRow="1" bandRow="1">
                <a:tableStyleId>{5C22544A-7EE6-4342-B048-85BDC9FD1C3A}</a:tableStyleId>
              </a:tblPr>
              <a:tblGrid>
                <a:gridCol w="1815548">
                  <a:extLst>
                    <a:ext uri="{9D8B030D-6E8A-4147-A177-3AD203B41FA5}">
                      <a16:colId xmlns:a16="http://schemas.microsoft.com/office/drawing/2014/main" val="2468477770"/>
                    </a:ext>
                  </a:extLst>
                </a:gridCol>
                <a:gridCol w="1815548">
                  <a:extLst>
                    <a:ext uri="{9D8B030D-6E8A-4147-A177-3AD203B41FA5}">
                      <a16:colId xmlns:a16="http://schemas.microsoft.com/office/drawing/2014/main" val="204670424"/>
                    </a:ext>
                  </a:extLst>
                </a:gridCol>
              </a:tblGrid>
              <a:tr h="396216">
                <a:tc>
                  <a:txBody>
                    <a:bodyPr/>
                    <a:lstStyle/>
                    <a:p>
                      <a:r>
                        <a:rPr lang="en-GB" b="0" dirty="0">
                          <a:latin typeface="Tw Cen MT" panose="020B0602020104020603" pitchFamily="34" charset="0"/>
                        </a:rPr>
                        <a:t>Pros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r>
                        <a:rPr lang="en-GB" b="0" dirty="0">
                          <a:latin typeface="Tw Cen MT" panose="020B0602020104020603" pitchFamily="34" charset="0"/>
                        </a:rPr>
                        <a:t>Cons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693050832"/>
                  </a:ext>
                </a:extLst>
              </a:tr>
              <a:tr h="396216">
                <a:tc>
                  <a:txBody>
                    <a:bodyPr/>
                    <a:lstStyle/>
                    <a:p>
                      <a:r>
                        <a:rPr lang="en-GB" sz="1600" dirty="0">
                          <a:latin typeface="Tw Cen MT" panose="020B0602020104020603" pitchFamily="34" charset="0"/>
                        </a:rPr>
                        <a:t>Can use the old system if new one doesn’t work.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600" dirty="0">
                          <a:latin typeface="Tw Cen MT" panose="020B0602020104020603" pitchFamily="34" charset="0"/>
                        </a:rPr>
                        <a:t>Both systems need to store the same data.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71243966"/>
                  </a:ext>
                </a:extLst>
              </a:tr>
              <a:tr h="396216">
                <a:tc>
                  <a:txBody>
                    <a:bodyPr/>
                    <a:lstStyle/>
                    <a:p>
                      <a:r>
                        <a:rPr lang="en-GB" sz="1600" dirty="0">
                          <a:latin typeface="Tw Cen MT" panose="020B0602020104020603" pitchFamily="34" charset="0"/>
                        </a:rPr>
                        <a:t>Staff given more time to get to grips with the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600" dirty="0">
                          <a:latin typeface="Tw Cen MT" panose="020B0602020104020603" pitchFamily="34" charset="0"/>
                        </a:rPr>
                        <a:t>Increased costs of running two systems side by side.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20001701"/>
                  </a:ext>
                </a:extLst>
              </a:tr>
            </a:tbl>
          </a:graphicData>
        </a:graphic>
      </p:graphicFrame>
      <p:graphicFrame>
        <p:nvGraphicFramePr>
          <p:cNvPr id="28" name="Table 27">
            <a:extLst>
              <a:ext uri="{FF2B5EF4-FFF2-40B4-BE49-F238E27FC236}">
                <a16:creationId xmlns:a16="http://schemas.microsoft.com/office/drawing/2014/main" id="{CD55B730-265B-465F-8D2A-E7D50949D29F}"/>
              </a:ext>
            </a:extLst>
          </p:cNvPr>
          <p:cNvGraphicFramePr>
            <a:graphicFrameLocks noGrp="1"/>
          </p:cNvGraphicFramePr>
          <p:nvPr>
            <p:extLst>
              <p:ext uri="{D42A27DB-BD31-4B8C-83A1-F6EECF244321}">
                <p14:modId xmlns:p14="http://schemas.microsoft.com/office/powerpoint/2010/main" val="3834329319"/>
              </p:ext>
            </p:extLst>
          </p:nvPr>
        </p:nvGraphicFramePr>
        <p:xfrm>
          <a:off x="7337053" y="644157"/>
          <a:ext cx="4523644" cy="1554456"/>
        </p:xfrm>
        <a:graphic>
          <a:graphicData uri="http://schemas.openxmlformats.org/drawingml/2006/table">
            <a:tbl>
              <a:tblPr firstRow="1" bandRow="1">
                <a:tableStyleId>{5C22544A-7EE6-4342-B048-85BDC9FD1C3A}</a:tableStyleId>
              </a:tblPr>
              <a:tblGrid>
                <a:gridCol w="2191260">
                  <a:extLst>
                    <a:ext uri="{9D8B030D-6E8A-4147-A177-3AD203B41FA5}">
                      <a16:colId xmlns:a16="http://schemas.microsoft.com/office/drawing/2014/main" val="2468477770"/>
                    </a:ext>
                  </a:extLst>
                </a:gridCol>
                <a:gridCol w="2332384">
                  <a:extLst>
                    <a:ext uri="{9D8B030D-6E8A-4147-A177-3AD203B41FA5}">
                      <a16:colId xmlns:a16="http://schemas.microsoft.com/office/drawing/2014/main" val="204670424"/>
                    </a:ext>
                  </a:extLst>
                </a:gridCol>
              </a:tblGrid>
              <a:tr h="396216">
                <a:tc>
                  <a:txBody>
                    <a:bodyPr/>
                    <a:lstStyle/>
                    <a:p>
                      <a:r>
                        <a:rPr lang="en-GB" b="0" dirty="0">
                          <a:latin typeface="Tw Cen MT" panose="020B0602020104020603" pitchFamily="34" charset="0"/>
                        </a:rPr>
                        <a:t>Pros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r>
                        <a:rPr lang="en-GB" b="0" dirty="0">
                          <a:latin typeface="Tw Cen MT" panose="020B0602020104020603" pitchFamily="34" charset="0"/>
                        </a:rPr>
                        <a:t>Cons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693050832"/>
                  </a:ext>
                </a:extLst>
              </a:tr>
              <a:tr h="396216">
                <a:tc>
                  <a:txBody>
                    <a:bodyPr/>
                    <a:lstStyle/>
                    <a:p>
                      <a:r>
                        <a:rPr lang="en-GB" sz="1600" dirty="0">
                          <a:latin typeface="Tw Cen MT" panose="020B0602020104020603" pitchFamily="34" charset="0"/>
                        </a:rPr>
                        <a:t>Cheap method of installation.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600" dirty="0">
                          <a:latin typeface="Tw Cen MT" panose="020B0602020104020603" pitchFamily="34" charset="0"/>
                        </a:rPr>
                        <a:t>High risk as they can’t revert back to old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71243966"/>
                  </a:ext>
                </a:extLst>
              </a:tr>
              <a:tr h="396216">
                <a:tc>
                  <a:txBody>
                    <a:bodyPr/>
                    <a:lstStyle/>
                    <a:p>
                      <a:r>
                        <a:rPr lang="en-GB" sz="1600" dirty="0">
                          <a:latin typeface="Tw Cen MT" panose="020B0602020104020603" pitchFamily="34" charset="0"/>
                        </a:rPr>
                        <a:t>Available to all users right from the start.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600" dirty="0">
                          <a:latin typeface="Tw Cen MT" panose="020B0602020104020603" pitchFamily="34" charset="0"/>
                        </a:rPr>
                        <a:t>Staff might find it difficult to use.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20001701"/>
                  </a:ext>
                </a:extLst>
              </a:tr>
            </a:tbl>
          </a:graphicData>
        </a:graphic>
      </p:graphicFrame>
      <p:pic>
        <p:nvPicPr>
          <p:cNvPr id="1026" name="Picture 2" descr="Big Bang Icons - Download Free Vector Icons | Noun Project">
            <a:extLst>
              <a:ext uri="{FF2B5EF4-FFF2-40B4-BE49-F238E27FC236}">
                <a16:creationId xmlns:a16="http://schemas.microsoft.com/office/drawing/2014/main" id="{D8F5714C-D166-43A8-A219-2F01F396E4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67378" y="133257"/>
            <a:ext cx="776909" cy="77690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ilot Icons - Download Free Vector Icons | Noun Project">
            <a:extLst>
              <a:ext uri="{FF2B5EF4-FFF2-40B4-BE49-F238E27FC236}">
                <a16:creationId xmlns:a16="http://schemas.microsoft.com/office/drawing/2014/main" id="{2138F6BC-ACD4-4922-BB2C-6A0E8445F5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5832" y="2450327"/>
            <a:ext cx="952500" cy="9525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arallel Icons - Download Free Vector Icons | Noun Project">
            <a:extLst>
              <a:ext uri="{FF2B5EF4-FFF2-40B4-BE49-F238E27FC236}">
                <a16:creationId xmlns:a16="http://schemas.microsoft.com/office/drawing/2014/main" id="{6BEF025D-ADFF-44A4-A065-16EB858077F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47290" y="2508423"/>
            <a:ext cx="832214" cy="83221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Phase Icons - Download Free Vector Icons | Noun Project">
            <a:extLst>
              <a:ext uri="{FF2B5EF4-FFF2-40B4-BE49-F238E27FC236}">
                <a16:creationId xmlns:a16="http://schemas.microsoft.com/office/drawing/2014/main" id="{5E94109F-660E-4467-AEDC-E47502B2204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48429" y="2508423"/>
            <a:ext cx="868230" cy="868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7117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Table 32">
            <a:extLst>
              <a:ext uri="{FF2B5EF4-FFF2-40B4-BE49-F238E27FC236}">
                <a16:creationId xmlns:a16="http://schemas.microsoft.com/office/drawing/2014/main" id="{2FCDB315-80C0-4182-9E11-9A1431AD8215}"/>
              </a:ext>
            </a:extLst>
          </p:cNvPr>
          <p:cNvGraphicFramePr>
            <a:graphicFrameLocks noGrp="1"/>
          </p:cNvGraphicFramePr>
          <p:nvPr>
            <p:extLst>
              <p:ext uri="{D42A27DB-BD31-4B8C-83A1-F6EECF244321}">
                <p14:modId xmlns:p14="http://schemas.microsoft.com/office/powerpoint/2010/main" val="3942032935"/>
              </p:ext>
            </p:extLst>
          </p:nvPr>
        </p:nvGraphicFramePr>
        <p:xfrm>
          <a:off x="9131577" y="81165"/>
          <a:ext cx="2930110" cy="6719894"/>
        </p:xfrm>
        <a:graphic>
          <a:graphicData uri="http://schemas.openxmlformats.org/drawingml/2006/table">
            <a:tbl>
              <a:tblPr firstRow="1" bandRow="1">
                <a:tableStyleId>{5C22544A-7EE6-4342-B048-85BDC9FD1C3A}</a:tableStyleId>
              </a:tblPr>
              <a:tblGrid>
                <a:gridCol w="2930110">
                  <a:extLst>
                    <a:ext uri="{9D8B030D-6E8A-4147-A177-3AD203B41FA5}">
                      <a16:colId xmlns:a16="http://schemas.microsoft.com/office/drawing/2014/main" val="527946528"/>
                    </a:ext>
                  </a:extLst>
                </a:gridCol>
              </a:tblGrid>
              <a:tr h="369208">
                <a:tc>
                  <a:txBody>
                    <a:bodyPr/>
                    <a:lstStyle/>
                    <a:p>
                      <a:r>
                        <a:rPr lang="en-GB" b="0" dirty="0">
                          <a:latin typeface="Tw Cen MT" panose="020B0602020104020603" pitchFamily="34" charset="0"/>
                        </a:rPr>
                        <a:t>Technical documentation</a:t>
                      </a:r>
                    </a:p>
                  </a:txBody>
                  <a:tcPr>
                    <a:solidFill>
                      <a:srgbClr val="7030A0"/>
                    </a:solidFill>
                  </a:tcPr>
                </a:tc>
                <a:extLst>
                  <a:ext uri="{0D108BD9-81ED-4DB2-BD59-A6C34878D82A}">
                    <a16:rowId xmlns:a16="http://schemas.microsoft.com/office/drawing/2014/main" val="1355131997"/>
                  </a:ext>
                </a:extLst>
              </a:tr>
              <a:tr h="6350686">
                <a:tc>
                  <a:txBody>
                    <a:bodyPr/>
                    <a:lstStyle/>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txBody>
                  <a:tcPr>
                    <a:solidFill>
                      <a:srgbClr val="CCCCFF"/>
                    </a:solidFill>
                  </a:tcPr>
                </a:tc>
                <a:extLst>
                  <a:ext uri="{0D108BD9-81ED-4DB2-BD59-A6C34878D82A}">
                    <a16:rowId xmlns:a16="http://schemas.microsoft.com/office/drawing/2014/main" val="3361536227"/>
                  </a:ext>
                </a:extLst>
              </a:tr>
            </a:tbl>
          </a:graphicData>
        </a:graphic>
      </p:graphicFrame>
      <p:graphicFrame>
        <p:nvGraphicFramePr>
          <p:cNvPr id="11" name="Table 10">
            <a:extLst>
              <a:ext uri="{FF2B5EF4-FFF2-40B4-BE49-F238E27FC236}">
                <a16:creationId xmlns:a16="http://schemas.microsoft.com/office/drawing/2014/main" id="{1D425908-DDAF-4A2A-8219-FBA6422BB746}"/>
              </a:ext>
            </a:extLst>
          </p:cNvPr>
          <p:cNvGraphicFramePr>
            <a:graphicFrameLocks noGrp="1"/>
          </p:cNvGraphicFramePr>
          <p:nvPr>
            <p:extLst>
              <p:ext uri="{D42A27DB-BD31-4B8C-83A1-F6EECF244321}">
                <p14:modId xmlns:p14="http://schemas.microsoft.com/office/powerpoint/2010/main" val="3883817524"/>
              </p:ext>
            </p:extLst>
          </p:nvPr>
        </p:nvGraphicFramePr>
        <p:xfrm>
          <a:off x="150190" y="96814"/>
          <a:ext cx="2879867" cy="640080"/>
        </p:xfrm>
        <a:graphic>
          <a:graphicData uri="http://schemas.openxmlformats.org/drawingml/2006/table">
            <a:tbl>
              <a:tblPr firstRow="1" bandRow="1">
                <a:tableStyleId>{5C22544A-7EE6-4342-B048-85BDC9FD1C3A}</a:tableStyleId>
              </a:tblPr>
              <a:tblGrid>
                <a:gridCol w="2879867">
                  <a:extLst>
                    <a:ext uri="{9D8B030D-6E8A-4147-A177-3AD203B41FA5}">
                      <a16:colId xmlns:a16="http://schemas.microsoft.com/office/drawing/2014/main" val="1413387079"/>
                    </a:ext>
                  </a:extLst>
                </a:gridCol>
              </a:tblGrid>
              <a:tr h="340508">
                <a:tc>
                  <a:txBody>
                    <a:bodyPr/>
                    <a:lstStyle/>
                    <a:p>
                      <a:r>
                        <a:rPr lang="en-GB" dirty="0">
                          <a:solidFill>
                            <a:schemeClr val="bg1"/>
                          </a:solidFill>
                          <a:latin typeface="Tw Cen MT" panose="020B0602020104020603" pitchFamily="34" charset="0"/>
                        </a:rPr>
                        <a:t>DT15: Systems Development Life Cycle</a:t>
                      </a:r>
                    </a:p>
                  </a:txBody>
                  <a:tcPr>
                    <a:solidFill>
                      <a:srgbClr val="FF0000"/>
                    </a:solidFill>
                  </a:tcPr>
                </a:tc>
                <a:extLst>
                  <a:ext uri="{0D108BD9-81ED-4DB2-BD59-A6C34878D82A}">
                    <a16:rowId xmlns:a16="http://schemas.microsoft.com/office/drawing/2014/main" val="2216127337"/>
                  </a:ext>
                </a:extLst>
              </a:tr>
            </a:tbl>
          </a:graphicData>
        </a:graphic>
      </p:graphicFrame>
      <p:graphicFrame>
        <p:nvGraphicFramePr>
          <p:cNvPr id="24" name="Table 23">
            <a:extLst>
              <a:ext uri="{FF2B5EF4-FFF2-40B4-BE49-F238E27FC236}">
                <a16:creationId xmlns:a16="http://schemas.microsoft.com/office/drawing/2014/main" id="{6D6774CB-A583-4475-B3D4-EE06E9FF9C8E}"/>
              </a:ext>
            </a:extLst>
          </p:cNvPr>
          <p:cNvGraphicFramePr>
            <a:graphicFrameLocks noGrp="1"/>
          </p:cNvGraphicFramePr>
          <p:nvPr>
            <p:extLst>
              <p:ext uri="{D42A27DB-BD31-4B8C-83A1-F6EECF244321}">
                <p14:modId xmlns:p14="http://schemas.microsoft.com/office/powerpoint/2010/main" val="3256025194"/>
              </p:ext>
            </p:extLst>
          </p:nvPr>
        </p:nvGraphicFramePr>
        <p:xfrm>
          <a:off x="150187" y="796293"/>
          <a:ext cx="2879866" cy="2164080"/>
        </p:xfrm>
        <a:graphic>
          <a:graphicData uri="http://schemas.openxmlformats.org/drawingml/2006/table">
            <a:tbl>
              <a:tblPr firstRow="1" bandRow="1">
                <a:tableStyleId>{5C22544A-7EE6-4342-B048-85BDC9FD1C3A}</a:tableStyleId>
              </a:tblPr>
              <a:tblGrid>
                <a:gridCol w="2879866">
                  <a:extLst>
                    <a:ext uri="{9D8B030D-6E8A-4147-A177-3AD203B41FA5}">
                      <a16:colId xmlns:a16="http://schemas.microsoft.com/office/drawing/2014/main" val="2591224229"/>
                    </a:ext>
                  </a:extLst>
                </a:gridCol>
              </a:tblGrid>
              <a:tr h="254351">
                <a:tc>
                  <a:txBody>
                    <a:bodyPr/>
                    <a:lstStyle/>
                    <a:p>
                      <a:r>
                        <a:rPr lang="en-GB" b="0" dirty="0">
                          <a:latin typeface="Tw Cen MT" panose="020B0602020104020603" pitchFamily="34" charset="0"/>
                        </a:rPr>
                        <a:t>Maintenance </a:t>
                      </a:r>
                    </a:p>
                  </a:txBody>
                  <a:tcPr>
                    <a:solidFill>
                      <a:schemeClr val="accent2"/>
                    </a:solidFill>
                  </a:tcPr>
                </a:tc>
                <a:extLst>
                  <a:ext uri="{0D108BD9-81ED-4DB2-BD59-A6C34878D82A}">
                    <a16:rowId xmlns:a16="http://schemas.microsoft.com/office/drawing/2014/main" val="3010811832"/>
                  </a:ext>
                </a:extLst>
              </a:tr>
              <a:tr h="15634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kern="1200" dirty="0">
                          <a:solidFill>
                            <a:schemeClr val="dk1"/>
                          </a:solidFill>
                          <a:latin typeface="Tw Cen MT" panose="020B0602020104020603" pitchFamily="34" charset="0"/>
                          <a:ea typeface="+mn-ea"/>
                          <a:cs typeface="+mn-cs"/>
                        </a:rPr>
                        <a:t>This phase continues for the lifetime of the system. This process is carried out by the systems developer and the staff themselves. Different documentation is provided to support the maintenance process.</a:t>
                      </a:r>
                    </a:p>
                  </a:txBody>
                  <a:tcPr>
                    <a:solidFill>
                      <a:schemeClr val="accent2">
                        <a:lumMod val="40000"/>
                        <a:lumOff val="60000"/>
                      </a:schemeClr>
                    </a:solidFill>
                  </a:tcPr>
                </a:tc>
                <a:extLst>
                  <a:ext uri="{0D108BD9-81ED-4DB2-BD59-A6C34878D82A}">
                    <a16:rowId xmlns:a16="http://schemas.microsoft.com/office/drawing/2014/main" val="2193625941"/>
                  </a:ext>
                </a:extLst>
              </a:tr>
            </a:tbl>
          </a:graphicData>
        </a:graphic>
      </p:graphicFrame>
      <p:graphicFrame>
        <p:nvGraphicFramePr>
          <p:cNvPr id="22" name="Table 21">
            <a:extLst>
              <a:ext uri="{FF2B5EF4-FFF2-40B4-BE49-F238E27FC236}">
                <a16:creationId xmlns:a16="http://schemas.microsoft.com/office/drawing/2014/main" id="{963B3C8B-1CB0-4918-810F-B76A2653902E}"/>
              </a:ext>
            </a:extLst>
          </p:cNvPr>
          <p:cNvGraphicFramePr>
            <a:graphicFrameLocks noGrp="1"/>
          </p:cNvGraphicFramePr>
          <p:nvPr>
            <p:extLst>
              <p:ext uri="{D42A27DB-BD31-4B8C-83A1-F6EECF244321}">
                <p14:modId xmlns:p14="http://schemas.microsoft.com/office/powerpoint/2010/main" val="3558600953"/>
              </p:ext>
            </p:extLst>
          </p:nvPr>
        </p:nvGraphicFramePr>
        <p:xfrm>
          <a:off x="150187" y="3085306"/>
          <a:ext cx="2879865" cy="3731401"/>
        </p:xfrm>
        <a:graphic>
          <a:graphicData uri="http://schemas.openxmlformats.org/drawingml/2006/table">
            <a:tbl>
              <a:tblPr firstRow="1" bandRow="1">
                <a:tableStyleId>{5C22544A-7EE6-4342-B048-85BDC9FD1C3A}</a:tableStyleId>
              </a:tblPr>
              <a:tblGrid>
                <a:gridCol w="2879865">
                  <a:extLst>
                    <a:ext uri="{9D8B030D-6E8A-4147-A177-3AD203B41FA5}">
                      <a16:colId xmlns:a16="http://schemas.microsoft.com/office/drawing/2014/main" val="1972610003"/>
                    </a:ext>
                  </a:extLst>
                </a:gridCol>
              </a:tblGrid>
              <a:tr h="403234">
                <a:tc>
                  <a:txBody>
                    <a:bodyPr/>
                    <a:lstStyle/>
                    <a:p>
                      <a:r>
                        <a:rPr lang="en-GB" sz="1800" b="0" dirty="0">
                          <a:solidFill>
                            <a:schemeClr val="bg1"/>
                          </a:solidFill>
                          <a:latin typeface="Tw Cen MT" panose="020B0602020104020603" pitchFamily="34" charset="0"/>
                        </a:rPr>
                        <a:t>Maintenance methods</a:t>
                      </a:r>
                    </a:p>
                  </a:txBody>
                  <a:tcPr>
                    <a:solidFill>
                      <a:schemeClr val="accent6">
                        <a:lumMod val="75000"/>
                      </a:schemeClr>
                    </a:solidFill>
                  </a:tcPr>
                </a:tc>
                <a:extLst>
                  <a:ext uri="{0D108BD9-81ED-4DB2-BD59-A6C34878D82A}">
                    <a16:rowId xmlns:a16="http://schemas.microsoft.com/office/drawing/2014/main" val="3864680283"/>
                  </a:ext>
                </a:extLst>
              </a:tr>
              <a:tr h="3328167">
                <a:tc>
                  <a:txBody>
                    <a:bodyPr/>
                    <a:lstStyle/>
                    <a:p>
                      <a:pPr marL="0" indent="0">
                        <a:buFont typeface="Arial" panose="020B0604020202020204" pitchFamily="34" charset="0"/>
                        <a:buNone/>
                      </a:pPr>
                      <a:r>
                        <a:rPr lang="en-GB" sz="1600" dirty="0">
                          <a:latin typeface="Tw Cen MT" panose="020B0602020104020603" pitchFamily="34" charset="0"/>
                        </a:rPr>
                        <a:t>There are different methods of maintenance available. </a:t>
                      </a:r>
                    </a:p>
                    <a:p>
                      <a:pPr marL="0" indent="0">
                        <a:buFont typeface="Arial" panose="020B0604020202020204" pitchFamily="34" charset="0"/>
                        <a:buNone/>
                      </a:pPr>
                      <a:endParaRPr lang="en-GB" sz="1600" dirty="0">
                        <a:latin typeface="Tw Cen MT" panose="020B0602020104020603" pitchFamily="34" charset="0"/>
                      </a:endParaRPr>
                    </a:p>
                  </a:txBody>
                  <a:tcPr>
                    <a:solidFill>
                      <a:schemeClr val="accent6">
                        <a:lumMod val="20000"/>
                        <a:lumOff val="80000"/>
                      </a:schemeClr>
                    </a:solidFill>
                  </a:tcPr>
                </a:tc>
                <a:extLst>
                  <a:ext uri="{0D108BD9-81ED-4DB2-BD59-A6C34878D82A}">
                    <a16:rowId xmlns:a16="http://schemas.microsoft.com/office/drawing/2014/main" val="3473486398"/>
                  </a:ext>
                </a:extLst>
              </a:tr>
            </a:tbl>
          </a:graphicData>
        </a:graphic>
      </p:graphicFrame>
      <p:graphicFrame>
        <p:nvGraphicFramePr>
          <p:cNvPr id="28" name="Table 27">
            <a:extLst>
              <a:ext uri="{FF2B5EF4-FFF2-40B4-BE49-F238E27FC236}">
                <a16:creationId xmlns:a16="http://schemas.microsoft.com/office/drawing/2014/main" id="{F9BB4E54-627F-4CA7-BD31-5D51D70F1F40}"/>
              </a:ext>
            </a:extLst>
          </p:cNvPr>
          <p:cNvGraphicFramePr>
            <a:graphicFrameLocks noGrp="1"/>
          </p:cNvGraphicFramePr>
          <p:nvPr>
            <p:extLst>
              <p:ext uri="{D42A27DB-BD31-4B8C-83A1-F6EECF244321}">
                <p14:modId xmlns:p14="http://schemas.microsoft.com/office/powerpoint/2010/main" val="4114243486"/>
              </p:ext>
            </p:extLst>
          </p:nvPr>
        </p:nvGraphicFramePr>
        <p:xfrm>
          <a:off x="6096000" y="96814"/>
          <a:ext cx="2930110" cy="6719894"/>
        </p:xfrm>
        <a:graphic>
          <a:graphicData uri="http://schemas.openxmlformats.org/drawingml/2006/table">
            <a:tbl>
              <a:tblPr firstRow="1" bandRow="1">
                <a:tableStyleId>{5C22544A-7EE6-4342-B048-85BDC9FD1C3A}</a:tableStyleId>
              </a:tblPr>
              <a:tblGrid>
                <a:gridCol w="2930110">
                  <a:extLst>
                    <a:ext uri="{9D8B030D-6E8A-4147-A177-3AD203B41FA5}">
                      <a16:colId xmlns:a16="http://schemas.microsoft.com/office/drawing/2014/main" val="527946528"/>
                    </a:ext>
                  </a:extLst>
                </a:gridCol>
              </a:tblGrid>
              <a:tr h="369208">
                <a:tc>
                  <a:txBody>
                    <a:bodyPr/>
                    <a:lstStyle/>
                    <a:p>
                      <a:r>
                        <a:rPr lang="en-GB" b="0" dirty="0">
                          <a:latin typeface="Tw Cen MT" panose="020B0602020104020603" pitchFamily="34" charset="0"/>
                        </a:rPr>
                        <a:t>On-screen documentation</a:t>
                      </a:r>
                    </a:p>
                  </a:txBody>
                  <a:tcPr>
                    <a:solidFill>
                      <a:srgbClr val="0070C0"/>
                    </a:solidFill>
                  </a:tcPr>
                </a:tc>
                <a:extLst>
                  <a:ext uri="{0D108BD9-81ED-4DB2-BD59-A6C34878D82A}">
                    <a16:rowId xmlns:a16="http://schemas.microsoft.com/office/drawing/2014/main" val="1355131997"/>
                  </a:ext>
                </a:extLst>
              </a:tr>
              <a:tr h="6350686">
                <a:tc>
                  <a:txBody>
                    <a:bodyPr/>
                    <a:lstStyle/>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r>
                        <a:rPr lang="en-GB" dirty="0">
                          <a:latin typeface="Tw Cen MT" panose="020B0602020104020603" pitchFamily="34" charset="0"/>
                        </a:rPr>
                        <a:t>.</a:t>
                      </a:r>
                    </a:p>
                  </a:txBody>
                  <a:tcPr>
                    <a:solidFill>
                      <a:schemeClr val="accent5">
                        <a:lumMod val="20000"/>
                        <a:lumOff val="80000"/>
                      </a:schemeClr>
                    </a:solidFill>
                  </a:tcPr>
                </a:tc>
                <a:extLst>
                  <a:ext uri="{0D108BD9-81ED-4DB2-BD59-A6C34878D82A}">
                    <a16:rowId xmlns:a16="http://schemas.microsoft.com/office/drawing/2014/main" val="3361536227"/>
                  </a:ext>
                </a:extLst>
              </a:tr>
            </a:tbl>
          </a:graphicData>
        </a:graphic>
      </p:graphicFrame>
      <p:graphicFrame>
        <p:nvGraphicFramePr>
          <p:cNvPr id="34" name="Table 33">
            <a:extLst>
              <a:ext uri="{FF2B5EF4-FFF2-40B4-BE49-F238E27FC236}">
                <a16:creationId xmlns:a16="http://schemas.microsoft.com/office/drawing/2014/main" id="{20A1BFBB-E0E3-4311-A148-3875292738EA}"/>
              </a:ext>
            </a:extLst>
          </p:cNvPr>
          <p:cNvGraphicFramePr>
            <a:graphicFrameLocks noGrp="1"/>
          </p:cNvGraphicFramePr>
          <p:nvPr>
            <p:extLst>
              <p:ext uri="{D42A27DB-BD31-4B8C-83A1-F6EECF244321}">
                <p14:modId xmlns:p14="http://schemas.microsoft.com/office/powerpoint/2010/main" val="2215251534"/>
              </p:ext>
            </p:extLst>
          </p:nvPr>
        </p:nvGraphicFramePr>
        <p:xfrm>
          <a:off x="3097974" y="98212"/>
          <a:ext cx="2930110" cy="6719894"/>
        </p:xfrm>
        <a:graphic>
          <a:graphicData uri="http://schemas.openxmlformats.org/drawingml/2006/table">
            <a:tbl>
              <a:tblPr firstRow="1" bandRow="1">
                <a:tableStyleId>{5C22544A-7EE6-4342-B048-85BDC9FD1C3A}</a:tableStyleId>
              </a:tblPr>
              <a:tblGrid>
                <a:gridCol w="2930110">
                  <a:extLst>
                    <a:ext uri="{9D8B030D-6E8A-4147-A177-3AD203B41FA5}">
                      <a16:colId xmlns:a16="http://schemas.microsoft.com/office/drawing/2014/main" val="527946528"/>
                    </a:ext>
                  </a:extLst>
                </a:gridCol>
              </a:tblGrid>
              <a:tr h="369208">
                <a:tc>
                  <a:txBody>
                    <a:bodyPr/>
                    <a:lstStyle/>
                    <a:p>
                      <a:r>
                        <a:rPr lang="en-GB" b="0" dirty="0">
                          <a:latin typeface="Tw Cen MT" panose="020B0602020104020603" pitchFamily="34" charset="0"/>
                        </a:rPr>
                        <a:t>Paper documentation</a:t>
                      </a:r>
                    </a:p>
                  </a:txBody>
                  <a:tcPr>
                    <a:solidFill>
                      <a:schemeClr val="accent2"/>
                    </a:solidFill>
                  </a:tcPr>
                </a:tc>
                <a:extLst>
                  <a:ext uri="{0D108BD9-81ED-4DB2-BD59-A6C34878D82A}">
                    <a16:rowId xmlns:a16="http://schemas.microsoft.com/office/drawing/2014/main" val="1355131997"/>
                  </a:ext>
                </a:extLst>
              </a:tr>
              <a:tr h="6350686">
                <a:tc>
                  <a:txBody>
                    <a:bodyPr/>
                    <a:lstStyle/>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p>
                      <a:endParaRPr lang="en-GB" dirty="0">
                        <a:latin typeface="Tw Cen MT" panose="020B0602020104020603" pitchFamily="34" charset="0"/>
                      </a:endParaRPr>
                    </a:p>
                  </a:txBody>
                  <a:tcPr>
                    <a:solidFill>
                      <a:schemeClr val="accent4">
                        <a:lumMod val="60000"/>
                        <a:lumOff val="40000"/>
                      </a:schemeClr>
                    </a:solidFill>
                  </a:tcPr>
                </a:tc>
                <a:extLst>
                  <a:ext uri="{0D108BD9-81ED-4DB2-BD59-A6C34878D82A}">
                    <a16:rowId xmlns:a16="http://schemas.microsoft.com/office/drawing/2014/main" val="3361536227"/>
                  </a:ext>
                </a:extLst>
              </a:tr>
            </a:tbl>
          </a:graphicData>
        </a:graphic>
      </p:graphicFrame>
      <p:sp>
        <p:nvSpPr>
          <p:cNvPr id="13" name="Rectangle 12">
            <a:extLst>
              <a:ext uri="{FF2B5EF4-FFF2-40B4-BE49-F238E27FC236}">
                <a16:creationId xmlns:a16="http://schemas.microsoft.com/office/drawing/2014/main" id="{5B8B3F7D-80DB-4D49-A6E9-7BD9BA1B405B}"/>
              </a:ext>
            </a:extLst>
          </p:cNvPr>
          <p:cNvSpPr/>
          <p:nvPr/>
        </p:nvSpPr>
        <p:spPr>
          <a:xfrm>
            <a:off x="3135522" y="1405163"/>
            <a:ext cx="2765834" cy="526859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002060"/>
                </a:solidFill>
                <a:latin typeface="Tw Cen MT" panose="020B0602020104020603" pitchFamily="34" charset="0"/>
              </a:rPr>
              <a:t>Features: </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Short introduction/overview of the system.</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Brief technical details (e.g. hardware and software requirements)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User guide – this will include instructions, steps and may include screenshots as a visual demonstration.</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Glossary of technical terms – users can refer to this if they’re unfamiliar with terms used throughout the documentation. </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Troubleshooting – a list of simple things to check before calling for further assistance. There might be a problem that can be easily fixed by the user.</a:t>
            </a:r>
          </a:p>
        </p:txBody>
      </p:sp>
      <p:sp>
        <p:nvSpPr>
          <p:cNvPr id="15" name="Rectangle 14">
            <a:extLst>
              <a:ext uri="{FF2B5EF4-FFF2-40B4-BE49-F238E27FC236}">
                <a16:creationId xmlns:a16="http://schemas.microsoft.com/office/drawing/2014/main" id="{37D92323-5B37-46CC-A5FB-FDBFAA5C7F91}"/>
              </a:ext>
            </a:extLst>
          </p:cNvPr>
          <p:cNvSpPr/>
          <p:nvPr/>
        </p:nvSpPr>
        <p:spPr>
          <a:xfrm>
            <a:off x="6178138" y="1405163"/>
            <a:ext cx="2765834" cy="33988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002060"/>
                </a:solidFill>
                <a:latin typeface="Tw Cen MT" panose="020B0602020104020603" pitchFamily="34" charset="0"/>
              </a:rPr>
              <a:t>Features: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A help menu</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Web pages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Popup help boxes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PDF documents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FAQ section</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Video tutorials.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More specific features could be: text search facility, worked examples of how to use a feature, tool tips and pop-up instructions when you press a key. </a:t>
            </a:r>
          </a:p>
          <a:p>
            <a:endParaRPr lang="en-GB" sz="1600" dirty="0">
              <a:solidFill>
                <a:schemeClr val="tx1"/>
              </a:solidFill>
              <a:latin typeface="Tw Cen MT" panose="020B0602020104020603" pitchFamily="34" charset="0"/>
            </a:endParaRPr>
          </a:p>
          <a:p>
            <a:endParaRPr lang="en-GB" dirty="0">
              <a:solidFill>
                <a:srgbClr val="0070C0"/>
              </a:solidFill>
            </a:endParaRPr>
          </a:p>
        </p:txBody>
      </p:sp>
      <p:sp>
        <p:nvSpPr>
          <p:cNvPr id="16" name="Rectangle 15">
            <a:extLst>
              <a:ext uri="{FF2B5EF4-FFF2-40B4-BE49-F238E27FC236}">
                <a16:creationId xmlns:a16="http://schemas.microsoft.com/office/drawing/2014/main" id="{F829FC91-A2A4-43DA-B79B-2CE77A0888FC}"/>
              </a:ext>
            </a:extLst>
          </p:cNvPr>
          <p:cNvSpPr/>
          <p:nvPr/>
        </p:nvSpPr>
        <p:spPr>
          <a:xfrm>
            <a:off x="9227431" y="1411092"/>
            <a:ext cx="2765834" cy="526266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002060"/>
                </a:solidFill>
                <a:latin typeface="Tw Cen MT" panose="020B0602020104020603" pitchFamily="34" charset="0"/>
              </a:rPr>
              <a:t>Features: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Source code with comments explaining how that part of the code works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Data structures used within the system</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File formats used/File naming conventions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Internal details of a database such as tables, relationships, records, queries used and validation.</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Navigation layout such as a site map or link map of the system.</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Test logs and test results</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Security details of the system</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How to install the system</a:t>
            </a:r>
          </a:p>
          <a:p>
            <a:pPr marL="285750" indent="-285750">
              <a:buFont typeface="Arial" panose="020B0604020202020204" pitchFamily="34" charset="0"/>
              <a:buChar char="•"/>
            </a:pPr>
            <a:r>
              <a:rPr lang="en-GB" sz="1600" dirty="0">
                <a:solidFill>
                  <a:schemeClr val="tx1"/>
                </a:solidFill>
                <a:latin typeface="Tw Cen MT" panose="020B0602020104020603" pitchFamily="34" charset="0"/>
              </a:rPr>
              <a:t>How to backup and restore the system.</a:t>
            </a:r>
          </a:p>
        </p:txBody>
      </p:sp>
      <p:pic>
        <p:nvPicPr>
          <p:cNvPr id="2050" name="Picture 2" descr="Pen And Paper Icons - Download Free Vector Icons | Noun Project">
            <a:extLst>
              <a:ext uri="{FF2B5EF4-FFF2-40B4-BE49-F238E27FC236}">
                <a16:creationId xmlns:a16="http://schemas.microsoft.com/office/drawing/2014/main" id="{FB623627-FE9A-4794-BF7A-A95BB98227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9811" y="526655"/>
            <a:ext cx="1043456" cy="104345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Monitor Icons - Download Free Vector Icons | Noun Project">
            <a:extLst>
              <a:ext uri="{FF2B5EF4-FFF2-40B4-BE49-F238E27FC236}">
                <a16:creationId xmlns:a16="http://schemas.microsoft.com/office/drawing/2014/main" id="{8637F46A-51BC-493D-A16E-9CD93120B2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8156" y="402650"/>
            <a:ext cx="1385816" cy="138581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oding Icons - Download Free Vector Icons | Noun Project">
            <a:extLst>
              <a:ext uri="{FF2B5EF4-FFF2-40B4-BE49-F238E27FC236}">
                <a16:creationId xmlns:a16="http://schemas.microsoft.com/office/drawing/2014/main" id="{E4B1D032-9F11-43FD-A77E-D2A4CD57253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96631" y="297601"/>
            <a:ext cx="1445177" cy="1445177"/>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a:extLst>
              <a:ext uri="{FF2B5EF4-FFF2-40B4-BE49-F238E27FC236}">
                <a16:creationId xmlns:a16="http://schemas.microsoft.com/office/drawing/2014/main" id="{81C380BB-2BB9-40BA-9056-5BE55FBAD759}"/>
              </a:ext>
            </a:extLst>
          </p:cNvPr>
          <p:cNvSpPr/>
          <p:nvPr/>
        </p:nvSpPr>
        <p:spPr>
          <a:xfrm>
            <a:off x="198735" y="4081857"/>
            <a:ext cx="2765834" cy="259189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GB" sz="1600" b="1" dirty="0">
                <a:solidFill>
                  <a:schemeClr val="tx1"/>
                </a:solidFill>
                <a:latin typeface="Tw Cen MT" panose="020B0602020104020603" pitchFamily="34" charset="0"/>
              </a:rPr>
              <a:t>Corrective</a:t>
            </a:r>
            <a:r>
              <a:rPr lang="en-GB" sz="1600" dirty="0">
                <a:solidFill>
                  <a:schemeClr val="tx1"/>
                </a:solidFill>
                <a:latin typeface="Tw Cen MT" panose="020B0602020104020603" pitchFamily="34" charset="0"/>
              </a:rPr>
              <a:t> – issues are reported as and when they happen and are then fixed.</a:t>
            </a:r>
          </a:p>
          <a:p>
            <a:pPr marL="285750" indent="-285750">
              <a:buFont typeface="Arial" panose="020B0604020202020204" pitchFamily="34" charset="0"/>
              <a:buChar char="•"/>
            </a:pPr>
            <a:r>
              <a:rPr lang="en-GB" sz="1600" b="1" dirty="0">
                <a:solidFill>
                  <a:schemeClr val="tx1"/>
                </a:solidFill>
                <a:latin typeface="Tw Cen MT" panose="020B0602020104020603" pitchFamily="34" charset="0"/>
              </a:rPr>
              <a:t>Adaptive</a:t>
            </a:r>
            <a:r>
              <a:rPr lang="en-GB" sz="1600" dirty="0">
                <a:solidFill>
                  <a:schemeClr val="tx1"/>
                </a:solidFill>
                <a:latin typeface="Tw Cen MT" panose="020B0602020104020603" pitchFamily="34" charset="0"/>
              </a:rPr>
              <a:t> – a change to the system that is out of the organisations control. </a:t>
            </a:r>
          </a:p>
          <a:p>
            <a:pPr marL="285750" indent="-285750">
              <a:buFont typeface="Arial" panose="020B0604020202020204" pitchFamily="34" charset="0"/>
              <a:buChar char="•"/>
            </a:pPr>
            <a:r>
              <a:rPr lang="en-GB" sz="1600" b="1" dirty="0">
                <a:solidFill>
                  <a:schemeClr val="tx1"/>
                </a:solidFill>
                <a:latin typeface="Tw Cen MT" panose="020B0602020104020603" pitchFamily="34" charset="0"/>
              </a:rPr>
              <a:t>Perfective</a:t>
            </a:r>
            <a:r>
              <a:rPr lang="en-GB" sz="1600" dirty="0">
                <a:solidFill>
                  <a:schemeClr val="tx1"/>
                </a:solidFill>
                <a:latin typeface="Tw Cen MT" panose="020B0602020104020603" pitchFamily="34" charset="0"/>
              </a:rPr>
              <a:t> – minor adjustments are made but won’t impact the overall performance. </a:t>
            </a:r>
          </a:p>
          <a:p>
            <a:endParaRPr lang="en-GB" dirty="0">
              <a:solidFill>
                <a:srgbClr val="0070C0"/>
              </a:solidFill>
            </a:endParaRPr>
          </a:p>
        </p:txBody>
      </p:sp>
    </p:spTree>
    <p:extLst>
      <p:ext uri="{BB962C8B-B14F-4D97-AF65-F5344CB8AC3E}">
        <p14:creationId xmlns:p14="http://schemas.microsoft.com/office/powerpoint/2010/main" val="38543874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3215</TotalTime>
  <Words>1599</Words>
  <Application>Microsoft Office PowerPoint</Application>
  <PresentationFormat>Widescreen</PresentationFormat>
  <Paragraphs>252</Paragraphs>
  <Slides>5</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Tw Cen MT</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Corbett, DC (Staff, Parks House)</dc:creator>
  <cp:lastModifiedBy>Corbett, DC (Staff, Parks House)</cp:lastModifiedBy>
  <cp:revision>189</cp:revision>
  <dcterms:created xsi:type="dcterms:W3CDTF">2020-12-05T20:56:46Z</dcterms:created>
  <dcterms:modified xsi:type="dcterms:W3CDTF">2021-06-07T15:26:44Z</dcterms:modified>
</cp:coreProperties>
</file>